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notesMasterIdLst>
    <p:notesMasterId r:id="rId25"/>
  </p:notesMasterIdLst>
  <p:sldIdLst>
    <p:sldId id="256" r:id="rId2"/>
    <p:sldId id="28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3" r:id="rId19"/>
    <p:sldId id="274" r:id="rId20"/>
    <p:sldId id="275" r:id="rId21"/>
    <p:sldId id="281" r:id="rId22"/>
    <p:sldId id="276" r:id="rId23"/>
    <p:sldId id="277" r:id="rId24"/>
  </p:sldIdLst>
  <p:sldSz cx="130048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1" autoAdjust="0"/>
    <p:restoredTop sz="94660"/>
  </p:normalViewPr>
  <p:slideViewPr>
    <p:cSldViewPr snapToGrid="0">
      <p:cViewPr varScale="1">
        <p:scale>
          <a:sx n="56" d="100"/>
          <a:sy n="56" d="100"/>
        </p:scale>
        <p:origin x="1507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1968085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94E6-741F-4C25-B85B-407E3A217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DF2C4-60C7-4414-972B-FBD962A34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0A7DB-73B1-47EE-A84E-80C302C4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F6EA9-9E06-4AB3-B9B9-7373EE2A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3E8D7-BBF6-4079-9AEE-4DB22713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8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5FC84-CEF7-42B0-844B-DD3F48FA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65FB04-3B8D-4E90-A90F-B5A55378A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FBA1-5827-4514-B145-D73F4DCC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5D79B-2ABD-4EB3-AA65-6F4D76D4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2F687-A648-4FAA-977E-10673703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8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AE1DE3-6D4B-467E-953C-3FA7DD75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96D42-7BDD-4C86-A1CA-605EB87A4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898C3-3792-46CB-8D1E-74568B7D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1B97D-2BAE-46DD-91F8-9F8E77EB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ED167-3063-4586-B6FA-B4D5378B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6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35000" y="0"/>
            <a:ext cx="5867400" cy="47117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>
                <a:uFillTx/>
              </a:defRPr>
            </a:pPr>
            <a:r>
              <a:rPr sz="7000">
                <a:uFill>
                  <a:solidFill/>
                </a:u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49657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3400"/>
            </a:lvl5pPr>
          </a:lstStyle>
          <a:p>
            <a:pPr lvl="0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674406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672-3FB3-419B-A580-E3C82C1C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4981D-5695-4BD3-9718-6ABAB245C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07865-2176-493E-AC86-E566C1DC1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4960A-D8CE-40B1-9066-9A0E18B98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98165-4020-459C-82FA-EA9A4857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2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A3FD-FEEC-4CDE-98B0-4290B0A5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3BB37-32B8-40D2-B415-24917C433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5F64C-28D0-4CC8-A5F1-A3815058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8B630-4A8D-4B89-B37D-675CE0507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64686-C3F2-4678-A3AC-DED43899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1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7CE4A-808D-4C40-9D20-05AF1CD5B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1D28C-9D55-4135-9F55-63CD0B99E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175E7-0F52-4B6D-B7B4-F35B9B143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82D4E-D07B-4653-A7D6-7B540B26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D939F-E8EB-4263-8B17-0666DC39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81FBA-A4F5-4CC8-BD50-A5C5A6B9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3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6831-0CDB-4B1D-9C4D-7AB304ED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A861D-100B-4EF1-BC71-7CA4E9C1B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78BE0-C671-4B1D-8BC2-3ACC72324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4F493-0CC5-421B-A4DE-C71C1533D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8E374A-7801-4C98-BC0C-056944273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2EE847-F50C-4D44-8A0D-EB166B5D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7A2ED3-8C7B-4A26-A063-43C3DCB4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7E67E-3297-4DC4-826A-242C32D0F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8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D5B3-4824-49E6-BBE9-17B47BA60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9A0B8-8472-4FD4-99FA-448B4AF7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B280B-DFCF-44EF-B261-AAB5FB7E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4453B9-D4AD-41D5-9ED6-C9400465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7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CC5E3-F68E-413B-987F-5E2FF2D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1595B5-822A-4C83-B061-41CEA280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1254-4A5E-4556-B714-D07142FA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06891-4418-4332-A6E5-B190AEED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484F9-3B12-4851-905F-5E20F2DA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87B16-52AA-440B-91AD-A1FF0994D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21FE3-CA72-4424-8E53-08A78BD86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9389E-54D5-447F-ACFA-F4EA8FB3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923F8-AC3A-40A5-B4FA-752B12BD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3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8C81-7876-4AAF-A62E-EF16FA87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3D570-C18E-4E75-A271-4F8AAF922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7A28A-C0DB-45E2-AB8D-7DA71060A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6C33E-EE67-45A9-8F19-82648A55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D211C-27B9-45D0-BBEC-4348F57D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31907-CD01-4C98-B1F1-CBB8703D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23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1A8FCB-BBA5-4542-BA3C-BA51D7CD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EBCCC-511E-41FC-8D45-F85BE2B1F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BC25E-D92B-4FB5-A244-20FC3A75B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727C0-5887-4989-9C19-145095453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84E60-724E-4F6B-AAAF-24875B705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6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42956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enkara.com/2014/12/23/the-importance-of-self-care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3C8CD931-028A-413F-B32E-CDAB5E304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3" y="377133"/>
            <a:ext cx="12755914" cy="7140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A6C8A3-A5AF-4881-9F7F-5C845C518C6E}"/>
              </a:ext>
            </a:extLst>
          </p:cNvPr>
          <p:cNvSpPr txBox="1"/>
          <p:nvPr/>
        </p:nvSpPr>
        <p:spPr>
          <a:xfrm>
            <a:off x="3287949" y="7711790"/>
            <a:ext cx="7217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MODULE 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19100"/>
            <a:ext cx="11944350" cy="8953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80536" y="274939"/>
            <a:ext cx="11531601" cy="91357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295400" y="1839377"/>
            <a:ext cx="1828800" cy="819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6AE4B-B62E-42D8-B96C-932CB58FEF90}"/>
              </a:ext>
            </a:extLst>
          </p:cNvPr>
          <p:cNvSpPr txBox="1"/>
          <p:nvPr/>
        </p:nvSpPr>
        <p:spPr>
          <a:xfrm>
            <a:off x="5812579" y="4895850"/>
            <a:ext cx="1810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Clear on the Core of What</a:t>
            </a:r>
          </a:p>
          <a:p>
            <a:r>
              <a:rPr lang="en-US" dirty="0"/>
              <a:t>We are here to do…What our Business is about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ADE2E-F125-40FC-BCF5-BC92CE85FDB3}"/>
              </a:ext>
            </a:extLst>
          </p:cNvPr>
          <p:cNvSpPr txBox="1"/>
          <p:nvPr/>
        </p:nvSpPr>
        <p:spPr>
          <a:xfrm>
            <a:off x="5621105" y="1618754"/>
            <a:ext cx="21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Structures necessary to contain our business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53559-8BC6-459A-8067-1A288D59C4D9}"/>
              </a:ext>
            </a:extLst>
          </p:cNvPr>
          <p:cNvSpPr txBox="1"/>
          <p:nvPr/>
        </p:nvSpPr>
        <p:spPr>
          <a:xfrm>
            <a:off x="5500199" y="7488515"/>
            <a:ext cx="229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flow of our IDEAL Clients to our business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7D963-5D26-4E29-8589-687F89EEBBF4}"/>
              </a:ext>
            </a:extLst>
          </p:cNvPr>
          <p:cNvSpPr txBox="1"/>
          <p:nvPr/>
        </p:nvSpPr>
        <p:spPr>
          <a:xfrm>
            <a:off x="2761861" y="4415135"/>
            <a:ext cx="1399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Goals and Plans we need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1AA15-7768-4ACA-A913-6E83EC21F99D}"/>
              </a:ext>
            </a:extLst>
          </p:cNvPr>
          <p:cNvSpPr txBox="1"/>
          <p:nvPr/>
        </p:nvSpPr>
        <p:spPr>
          <a:xfrm>
            <a:off x="8862011" y="4276635"/>
            <a:ext cx="1810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Money Making Activities We need to engage in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image7.jpeg"/>
          <p:cNvPicPr/>
          <p:nvPr/>
        </p:nvPicPr>
        <p:blipFill rotWithShape="1">
          <a:blip r:embed="rId2"/>
          <a:srcRect l="8880" r="28422" b="9090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0407041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3725" y="959104"/>
            <a:ext cx="104038" cy="58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793" y="3475171"/>
            <a:ext cx="3521050" cy="13005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395833" y="3865676"/>
            <a:ext cx="3668167" cy="45614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r>
              <a:rPr lang="en-US" sz="3200" b="1" dirty="0"/>
              <a:t>Spirit</a:t>
            </a:r>
          </a:p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r>
              <a:rPr lang="en-US" sz="3200" dirty="0"/>
              <a:t>Your Priestess</a:t>
            </a:r>
            <a:br>
              <a:rPr lang="en-US" sz="3200" dirty="0"/>
            </a:br>
            <a:r>
              <a:rPr lang="en-US" sz="3200" dirty="0"/>
              <a:t>Divine </a:t>
            </a:r>
            <a:br>
              <a:rPr lang="en-US" sz="3200" dirty="0"/>
            </a:br>
            <a:r>
              <a:rPr lang="en-US" sz="3200" dirty="0"/>
              <a:t>Connection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Call the Sacred into every aspect of your life, relationships, and business. </a:t>
            </a:r>
            <a:endParaRPr lang="en-US" sz="2100" dirty="0"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5126" y="0"/>
            <a:ext cx="6689674" cy="97536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3004800" cy="9753600"/>
          </a:xfrm>
          <a:prstGeom prst="rect">
            <a:avLst/>
          </a:prstGeom>
        </p:spPr>
      </p:pic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858663" y="3231492"/>
            <a:ext cx="5020590" cy="5388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r>
              <a:rPr lang="en-US" sz="3200" b="1" dirty="0">
                <a:solidFill>
                  <a:srgbClr val="000000"/>
                </a:solidFill>
              </a:rPr>
              <a:t>Earth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Your Priestess Connection to the Physical Realm</a:t>
            </a:r>
          </a:p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Honoring Nature and the Earth and holding the physical matter of your life as sacred.</a:t>
            </a:r>
          </a:p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br>
              <a:rPr lang="en-US" sz="2500" dirty="0">
                <a:solidFill>
                  <a:srgbClr val="000000"/>
                </a:solidFill>
              </a:rPr>
            </a:br>
            <a:br>
              <a:rPr lang="en-US" sz="2500" dirty="0">
                <a:solidFill>
                  <a:srgbClr val="000000"/>
                </a:solidFill>
              </a:rPr>
            </a:b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2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61509" y="840014"/>
            <a:ext cx="5843291" cy="8927062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7" name="image8.jpeg"/>
          <p:cNvPicPr/>
          <p:nvPr/>
        </p:nvPicPr>
        <p:blipFill rotWithShape="1">
          <a:blip r:embed="rId3"/>
          <a:srcRect l="20712" r="26985" b="-1"/>
          <a:stretch/>
        </p:blipFill>
        <p:spPr>
          <a:xfrm>
            <a:off x="7352872" y="1095163"/>
            <a:ext cx="5651929" cy="8671912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" name="Rectangle 125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474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0" name="image9.jpeg"/>
          <p:cNvPicPr/>
          <p:nvPr/>
        </p:nvPicPr>
        <p:blipFill rotWithShape="1">
          <a:blip r:embed="rId2">
            <a:alphaModFix/>
          </a:blip>
          <a:srcRect l="31687" r="15868"/>
          <a:stretch/>
        </p:blipFill>
        <p:spPr>
          <a:xfrm>
            <a:off x="6222907" y="10"/>
            <a:ext cx="6820429" cy="9753590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51534" y="0"/>
            <a:ext cx="7091802" cy="9753600"/>
            <a:chOff x="5705128" y="0"/>
            <a:chExt cx="6648564" cy="6858000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xfrm>
            <a:off x="858316" y="3231492"/>
            <a:ext cx="5020590" cy="5388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r>
              <a:rPr lang="en-US" sz="3600" b="1" dirty="0">
                <a:solidFill>
                  <a:schemeClr val="tx2"/>
                </a:solidFill>
              </a:rPr>
              <a:t>Water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Your Priestess Connection to the Emotional Realm</a:t>
            </a:r>
          </a:p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Honoring the sacredness of Water and your emotions and feelings.  </a:t>
            </a:r>
            <a:br>
              <a:rPr lang="en-US" sz="2200" dirty="0">
                <a:solidFill>
                  <a:schemeClr val="tx2"/>
                </a:solidFill>
              </a:rPr>
            </a:br>
            <a:br>
              <a:rPr lang="en-US" sz="2200" dirty="0">
                <a:solidFill>
                  <a:schemeClr val="tx2"/>
                </a:solidFill>
              </a:rPr>
            </a:br>
            <a:endParaRPr lang="en-US" sz="2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10.jpeg"/>
          <p:cNvPicPr/>
          <p:nvPr/>
        </p:nvPicPr>
        <p:blipFill rotWithShape="1">
          <a:blip r:embed="rId2"/>
          <a:srcRect t="8222" r="9091" b="869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59" name="Rectangle 12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9342" y="456783"/>
            <a:ext cx="4621128" cy="8386479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633717" y="3017618"/>
            <a:ext cx="4015814" cy="536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r>
              <a:rPr lang="en-US" sz="3200" b="1" dirty="0"/>
              <a:t>Air</a:t>
            </a:r>
            <a:br>
              <a:rPr lang="en-US" sz="3200" dirty="0"/>
            </a:br>
            <a:r>
              <a:rPr lang="en-US" sz="3200" dirty="0"/>
              <a:t>Your Priestess Connection to the Mental Realm</a:t>
            </a:r>
          </a:p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br>
              <a:rPr lang="en-US" sz="3200" dirty="0"/>
            </a:br>
            <a:r>
              <a:rPr lang="en-US" sz="3200" dirty="0"/>
              <a:t>Honoring the element of Air and the sacred power of intention </a:t>
            </a:r>
            <a:br>
              <a:rPr lang="en-US" sz="3200" dirty="0"/>
            </a:br>
            <a:r>
              <a:rPr lang="en-US" sz="3200" dirty="0"/>
              <a:t>and vibration. </a:t>
            </a:r>
          </a:p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br>
              <a:rPr lang="en-US" sz="2200" dirty="0"/>
            </a:br>
            <a:br>
              <a:rPr lang="en-US" sz="2200" dirty="0"/>
            </a:br>
            <a:endParaRPr lang="en-US" sz="2200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6" name="image5.png"/>
          <p:cNvPicPr/>
          <p:nvPr/>
        </p:nvPicPr>
        <p:blipFill rotWithShape="1">
          <a:blip r:embed="rId2"/>
          <a:srcRect l="6104" r="6105"/>
          <a:stretch/>
        </p:blipFill>
        <p:spPr>
          <a:xfrm>
            <a:off x="-2" y="10"/>
            <a:ext cx="6165209" cy="9753590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1014225"/>
            <a:ext cx="1140124" cy="3024530"/>
            <a:chOff x="10918968" y="713127"/>
            <a:chExt cx="1273032" cy="2532832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Isosceles Triangle 1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6839594" y="2535795"/>
            <a:ext cx="5478840" cy="624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r>
              <a:rPr lang="en-US" sz="4000" b="1" dirty="0"/>
              <a:t>Fire</a:t>
            </a:r>
            <a:br>
              <a:rPr lang="en-US" sz="4000" dirty="0"/>
            </a:br>
            <a:r>
              <a:rPr lang="en-US" sz="4000" dirty="0"/>
              <a:t>Your Priestess Connection to the Action &amp; Energy Realm</a:t>
            </a:r>
          </a:p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br>
              <a:rPr lang="en-US" sz="4000" dirty="0"/>
            </a:br>
            <a:r>
              <a:rPr lang="en-US" sz="4000" dirty="0"/>
              <a:t>Honoring the element of Fire and the sacred power of energetic transformation. </a:t>
            </a:r>
          </a:p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/>
            </a:pPr>
            <a:br>
              <a:rPr lang="en-US" sz="2500" dirty="0"/>
            </a:br>
            <a:endParaRPr lang="en-US" sz="2500" dirty="0"/>
          </a:p>
        </p:txBody>
      </p:sp>
      <p:sp>
        <p:nvSpPr>
          <p:cNvPr id="138" name="Isosceles Triangle 13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029244" y="7438243"/>
            <a:ext cx="2869447" cy="1081664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944081" y="8233821"/>
            <a:ext cx="690600" cy="5179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0425" y="994936"/>
            <a:ext cx="3790008" cy="7333263"/>
            <a:chOff x="7807230" y="2012810"/>
            <a:chExt cx="3251252" cy="3459865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image11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753672" y="1732122"/>
            <a:ext cx="3423514" cy="5349006"/>
          </a:xfrm>
          <a:prstGeom prst="rect">
            <a:avLst/>
          </a:prstGeom>
        </p:spPr>
      </p:pic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07396" y="994936"/>
            <a:ext cx="3790007" cy="7333263"/>
            <a:chOff x="7807230" y="2012810"/>
            <a:chExt cx="3251252" cy="3459865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D5B4DD-7B73-4698-82FC-6ED747A0C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17875" r="7961" b="18574"/>
          <a:stretch/>
        </p:blipFill>
        <p:spPr>
          <a:xfrm rot="16200000">
            <a:off x="3904375" y="2630701"/>
            <a:ext cx="5187738" cy="3423514"/>
          </a:xfrm>
          <a:prstGeom prst="rect">
            <a:avLst/>
          </a:prstGeom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44365" y="994936"/>
            <a:ext cx="3790008" cy="7333263"/>
            <a:chOff x="7807230" y="2012810"/>
            <a:chExt cx="3251252" cy="345986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013605-9EA6-4232-BEB8-FF8708C83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12" y="1876925"/>
            <a:ext cx="3423514" cy="50594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3004800" cy="9753600"/>
          </a:xfrm>
          <a:prstGeom prst="rect">
            <a:avLst/>
          </a:prstGeom>
          <a:solidFill>
            <a:srgbClr val="556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2138" y="-5646"/>
            <a:ext cx="11019893" cy="9777508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026" name="Picture 2" descr="Product Detai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r="17798"/>
          <a:stretch/>
        </p:blipFill>
        <p:spPr bwMode="auto">
          <a:xfrm>
            <a:off x="4330058" y="1666885"/>
            <a:ext cx="4224052" cy="641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image6.png"/>
          <p:cNvPicPr/>
          <p:nvPr/>
        </p:nvPicPr>
        <p:blipFill rotWithShape="1">
          <a:blip r:embed="rId2"/>
          <a:srcRect l="9091" t="3789" b="48743"/>
          <a:stretch/>
        </p:blipFill>
        <p:spPr>
          <a:xfrm>
            <a:off x="20" y="10"/>
            <a:ext cx="9246392" cy="975359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59095" y="0"/>
            <a:ext cx="9045703" cy="9753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8371840" y="1596249"/>
            <a:ext cx="4291584" cy="45569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>
              <a:defRPr sz="1800">
                <a:uFillTx/>
              </a:defRPr>
            </a:pPr>
            <a:r>
              <a:rPr lang="en-US" sz="6000">
                <a:uFill>
                  <a:solidFill/>
                </a:uFill>
              </a:rPr>
              <a:t>Oracle of Delphi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8371840" y="6930377"/>
            <a:ext cx="4291584" cy="171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l" defTabSz="914400"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2500" cap="all">
                <a:uFill>
                  <a:solidFill/>
                </a:uFill>
              </a:rPr>
              <a:t>Priestess Divine Inner Sight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46566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091" y="6466730"/>
            <a:ext cx="4291584" cy="26010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tar, sky&#10;&#10;Description automatically generated">
            <a:extLst>
              <a:ext uri="{FF2B5EF4-FFF2-40B4-BE49-F238E27FC236}">
                <a16:creationId xmlns:a16="http://schemas.microsoft.com/office/drawing/2014/main" id="{433B7832-44AE-494D-840B-7799B7AA96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43760"/>
          <a:stretch/>
        </p:blipFill>
        <p:spPr>
          <a:xfrm>
            <a:off x="3757299" y="10"/>
            <a:ext cx="9247501" cy="975359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0407041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395833" y="1303731"/>
            <a:ext cx="3667354" cy="19474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defTabSz="914400">
              <a:defRPr sz="1800">
                <a:uFillTx/>
              </a:defRPr>
            </a:pPr>
            <a:r>
              <a:rPr lang="en-US" sz="4000" b="1" dirty="0">
                <a:uFill>
                  <a:solidFill/>
                </a:uFill>
              </a:rPr>
              <a:t>Activating Your Inner Priestess Oracle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3725" y="959104"/>
            <a:ext cx="104038" cy="58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793" y="3475171"/>
            <a:ext cx="3521050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395833" y="3865676"/>
            <a:ext cx="3668167" cy="45614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3200" dirty="0">
                <a:uFill>
                  <a:solidFill/>
                </a:uFill>
              </a:rPr>
              <a:t>Ask for a Direct Connection</a:t>
            </a:r>
            <a:br>
              <a:rPr lang="en-US" sz="3200" dirty="0">
                <a:uFill>
                  <a:solidFill/>
                </a:uFill>
              </a:rPr>
            </a:br>
            <a:r>
              <a:rPr lang="en-US" sz="3200" dirty="0">
                <a:uFill>
                  <a:solidFill/>
                </a:uFill>
              </a:rPr>
              <a:t>Ask to be a Clear Channel</a:t>
            </a:r>
          </a:p>
          <a:p>
            <a:pPr lvl="0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3200" dirty="0">
                <a:uFill>
                  <a:solidFill/>
                </a:uFill>
              </a:rPr>
              <a:t>Open to Receive</a:t>
            </a:r>
          </a:p>
          <a:p>
            <a:pPr lvl="0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3200" dirty="0">
                <a:uFill>
                  <a:solidFill/>
                </a:uFill>
              </a:rPr>
              <a:t>Activate Your Inner </a:t>
            </a:r>
            <a:br>
              <a:rPr lang="en-US" sz="3200" dirty="0">
                <a:uFill>
                  <a:solidFill/>
                </a:uFill>
              </a:rPr>
            </a:br>
            <a:r>
              <a:rPr lang="en-US" sz="3200" dirty="0">
                <a:uFill>
                  <a:solidFill/>
                </a:uFill>
              </a:rPr>
              <a:t>Priestess Oracle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57E809C-BC53-4B1C-912C-3251A4C9B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r="10055" b="1"/>
          <a:stretch/>
        </p:blipFill>
        <p:spPr>
          <a:xfrm>
            <a:off x="0" y="0"/>
            <a:ext cx="13004800" cy="45402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95BEB-8C6F-46F0-96D8-667BDE8722B1}"/>
              </a:ext>
            </a:extLst>
          </p:cNvPr>
          <p:cNvSpPr txBox="1"/>
          <p:nvPr/>
        </p:nvSpPr>
        <p:spPr>
          <a:xfrm>
            <a:off x="0" y="4876800"/>
            <a:ext cx="13004800" cy="394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1" dirty="0">
                <a:solidFill>
                  <a:schemeClr val="bg1"/>
                </a:solidFill>
              </a:rPr>
              <a:t>Personal Levels 1 &amp; 2 – October 27-28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 i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 i="1" dirty="0">
              <a:solidFill>
                <a:schemeClr val="bg1"/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1E0FA6-BA25-40AB-8EC8-F23BFCB01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915670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Copywrite Kathy Forest, 2016</a:t>
            </a:r>
          </a:p>
        </p:txBody>
      </p:sp>
    </p:spTree>
    <p:extLst>
      <p:ext uri="{BB962C8B-B14F-4D97-AF65-F5344CB8AC3E}">
        <p14:creationId xmlns:p14="http://schemas.microsoft.com/office/powerpoint/2010/main" val="2886528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48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814004" cy="97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hape 144"/>
          <p:cNvSpPr/>
          <p:nvPr/>
        </p:nvSpPr>
        <p:spPr>
          <a:xfrm>
            <a:off x="696266" y="935108"/>
            <a:ext cx="5126596" cy="5183341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/>
            </a:pPr>
            <a:r>
              <a:rPr lang="en-US" sz="6700" cap="all">
                <a:ln w="3175" cmpd="sng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  <a:sym typeface="Gill Sans"/>
              </a:rPr>
              <a:t>Open Deeply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/>
            </a:pPr>
            <a:r>
              <a:rPr lang="en-US" sz="6700" cap="all">
                <a:ln w="3175" cmpd="sng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  <a:sym typeface="Gill Sans"/>
              </a:rPr>
              <a:t>to Receive</a:t>
            </a:r>
          </a:p>
        </p:txBody>
      </p:sp>
      <p:pic>
        <p:nvPicPr>
          <p:cNvPr id="143" name="image8.png"/>
          <p:cNvPicPr/>
          <p:nvPr/>
        </p:nvPicPr>
        <p:blipFill rotWithShape="1">
          <a:blip r:embed="rId2"/>
          <a:srcRect t="808" r="-1" b="3427"/>
          <a:stretch/>
        </p:blipFill>
        <p:spPr>
          <a:xfrm>
            <a:off x="6502398" y="10"/>
            <a:ext cx="6512699" cy="97535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401233" y="-360775"/>
            <a:ext cx="1949480" cy="19583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51083" y="600385"/>
            <a:ext cx="688393" cy="91785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713047" y="931754"/>
            <a:ext cx="733303" cy="97773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980419" y="0"/>
            <a:ext cx="3024381" cy="210607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08100" y="8697601"/>
            <a:ext cx="1594147" cy="1055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62AEC2-2287-4758-B73E-D010434B0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3" t="23200" r="27679" b="5931"/>
          <a:stretch/>
        </p:blipFill>
        <p:spPr>
          <a:xfrm>
            <a:off x="1562652" y="133863"/>
            <a:ext cx="9879496" cy="9485874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1018" y="9177803"/>
            <a:ext cx="869230" cy="57579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3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image12.jpeg"/>
          <p:cNvPicPr/>
          <p:nvPr/>
        </p:nvPicPr>
        <p:blipFill rotWithShape="1">
          <a:blip r:embed="rId2"/>
          <a:srcRect l="9457" t="6483" r="26711" b="-1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509846" y="1596249"/>
            <a:ext cx="4291584" cy="45569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>
              <a:defRPr sz="1800"/>
            </a:pPr>
            <a:r>
              <a:rPr lang="en-US" sz="6000"/>
              <a:t>Inner Temples</a:t>
            </a:r>
          </a:p>
          <a:p>
            <a:pPr lvl="0" defTabSz="914400">
              <a:defRPr sz="1800"/>
            </a:pPr>
            <a:r>
              <a:rPr lang="en-US" sz="6000"/>
              <a:t>Dream Realm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42816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" name="image13.jpeg" descr="A close up of a flower garden&#10;&#10;Description automatically generated"/>
          <p:cNvPicPr/>
          <p:nvPr/>
        </p:nvPicPr>
        <p:blipFill rotWithShape="1">
          <a:blip r:embed="rId2"/>
          <a:srcRect t="9526" r="9092" b="18554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509846" y="1596249"/>
            <a:ext cx="4291584" cy="45569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>
              <a:defRPr sz="1800">
                <a:uFillTx/>
              </a:defRPr>
            </a:pPr>
            <a:endParaRPr lang="en-US" sz="6000"/>
          </a:p>
          <a:p>
            <a:pPr lvl="0" defTabSz="914400">
              <a:defRPr sz="1800">
                <a:uFillTx/>
              </a:defRPr>
            </a:pPr>
            <a:endParaRPr lang="en-US" sz="6000"/>
          </a:p>
          <a:p>
            <a:pPr lvl="0" defTabSz="914400">
              <a:defRPr sz="1800">
                <a:uFillTx/>
              </a:defRPr>
            </a:pPr>
            <a:r>
              <a:rPr lang="en-US" sz="6000">
                <a:uFill>
                  <a:solidFill/>
                </a:uFill>
              </a:rPr>
              <a:t>Gratitude</a:t>
            </a:r>
            <a:endParaRPr lang="en-US" sz="6000"/>
          </a:p>
          <a:p>
            <a:pPr lvl="0" defTabSz="914400">
              <a:defRPr sz="1800">
                <a:uFillTx/>
              </a:defRPr>
            </a:pPr>
            <a:r>
              <a:rPr lang="en-US" sz="6000">
                <a:uFill>
                  <a:solidFill/>
                </a:uFill>
              </a:rPr>
              <a:t>&amp; </a:t>
            </a:r>
            <a:endParaRPr lang="en-US" sz="6000"/>
          </a:p>
          <a:p>
            <a:pPr lvl="0" defTabSz="914400">
              <a:defRPr sz="1800">
                <a:uFillTx/>
              </a:defRPr>
            </a:pPr>
            <a:r>
              <a:rPr lang="en-US" sz="6000">
                <a:uFill>
                  <a:solidFill/>
                </a:uFill>
              </a:rPr>
              <a:t>Closure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42816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382" y="457574"/>
            <a:ext cx="7528861" cy="2793623"/>
          </a:xfrm>
          <a:prstGeom prst="rect">
            <a:avLst/>
          </a:prstGeom>
          <a:solidFill>
            <a:srgbClr val="55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559206" y="698680"/>
            <a:ext cx="7033802" cy="231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defRPr sz="1800">
                <a:uFillTx/>
              </a:defRPr>
            </a:pPr>
            <a:r>
              <a:rPr lang="en-US" sz="4400" kern="1200">
                <a:solidFill>
                  <a:srgbClr val="FFFFFF"/>
                </a:solidFill>
                <a:uFill>
                  <a:solidFill/>
                </a:uFill>
                <a:latin typeface="+mj-lt"/>
                <a:ea typeface="+mj-ea"/>
                <a:cs typeface="+mj-cs"/>
              </a:rPr>
              <a:t>Module 5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EBA65F0-FC3C-44F7-8F2A-C16EED33A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3" r="3" b="3"/>
          <a:stretch/>
        </p:blipFill>
        <p:spPr>
          <a:xfrm rot="16200000">
            <a:off x="-715971" y="4556770"/>
            <a:ext cx="5803028" cy="3672321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A1FD03D-B5CD-4C17-90F7-4542BAE45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 r="28214"/>
          <a:stretch/>
        </p:blipFill>
        <p:spPr>
          <a:xfrm>
            <a:off x="4205077" y="3491414"/>
            <a:ext cx="3672323" cy="5803030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73" y="457574"/>
            <a:ext cx="4600846" cy="883844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8488504" y="1085899"/>
            <a:ext cx="3745382" cy="7581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28600" algn="l" defTabSz="9144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3000" dirty="0">
                <a:solidFill>
                  <a:srgbClr val="FFFFFF"/>
                </a:solidFill>
                <a:uFill>
                  <a:solidFill/>
                </a:uFill>
              </a:rPr>
              <a:t>Elemental Forces of Creation Wisdom</a:t>
            </a:r>
          </a:p>
          <a:p>
            <a:pPr marL="571500" indent="-228600" algn="l" defTabSz="9144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3000" dirty="0">
                <a:solidFill>
                  <a:srgbClr val="FFFFFF"/>
                </a:solidFill>
                <a:uFill>
                  <a:solidFill/>
                </a:uFill>
              </a:rPr>
              <a:t>The Unified Field of Creation </a:t>
            </a:r>
          </a:p>
          <a:p>
            <a:pPr marL="571500" indent="-228600" algn="l" defTabSz="9144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3000" dirty="0">
                <a:solidFill>
                  <a:srgbClr val="FFFFFF"/>
                </a:solidFill>
                <a:uFill>
                  <a:solidFill/>
                </a:uFill>
              </a:rPr>
              <a:t>Activate Your Inner Oracle</a:t>
            </a:r>
          </a:p>
          <a:p>
            <a:pPr marL="571500" indent="-228600" algn="l" defTabSz="9144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3000" dirty="0">
                <a:solidFill>
                  <a:srgbClr val="FFFFFF"/>
                </a:solidFill>
                <a:uFill>
                  <a:solidFill/>
                </a:uFill>
              </a:rPr>
              <a:t>Naming Your Business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3" b="14641"/>
          <a:stretch/>
        </p:blipFill>
        <p:spPr>
          <a:xfrm>
            <a:off x="20" y="10"/>
            <a:ext cx="13004780" cy="527730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xfrm>
            <a:off x="2510179" y="5277316"/>
            <a:ext cx="7984441" cy="3488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6400"/>
            </a:lvl1pPr>
          </a:lstStyle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7200" dirty="0">
                <a:uFill>
                  <a:solidFill/>
                </a:uFill>
              </a:rPr>
              <a:t>Call in Sacred Space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9091" r="29310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Shape 93"/>
          <p:cNvSpPr/>
          <p:nvPr/>
        </p:nvSpPr>
        <p:spPr>
          <a:xfrm>
            <a:off x="509846" y="1596249"/>
            <a:ext cx="4291584" cy="45569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marR="40639" lvl="0" indent="4063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/>
            </a:pPr>
            <a:br>
              <a:rPr lang="en-US" sz="4700" cap="all">
                <a:ln w="3175" cmpd="sng">
                  <a:noFill/>
                </a:ln>
                <a:latin typeface="+mj-lt"/>
                <a:ea typeface="+mj-ea"/>
                <a:cs typeface="+mj-cs"/>
                <a:sym typeface="Gill Sans"/>
              </a:rPr>
            </a:br>
            <a:r>
              <a:rPr lang="en-US" sz="4700" cap="all">
                <a:ln w="3175" cmpd="sng">
                  <a:noFill/>
                </a:ln>
                <a:uFill>
                  <a:solidFill/>
                </a:uFill>
                <a:latin typeface="+mj-lt"/>
                <a:ea typeface="+mj-ea"/>
                <a:cs typeface="+mj-cs"/>
                <a:sym typeface="Gill Sans"/>
              </a:rPr>
              <a:t>Your Creation Vessel</a:t>
            </a:r>
          </a:p>
          <a:p>
            <a:pPr marR="40639" lvl="0" indent="4063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/>
            </a:pPr>
            <a:endParaRPr lang="en-US" sz="4700" cap="all">
              <a:ln w="3175" cmpd="sng">
                <a:noFill/>
              </a:ln>
              <a:uFill>
                <a:solidFill/>
              </a:uFill>
              <a:latin typeface="+mj-lt"/>
              <a:ea typeface="+mj-ea"/>
              <a:cs typeface="+mj-cs"/>
              <a:sym typeface="Gill Sans"/>
            </a:endParaRPr>
          </a:p>
          <a:p>
            <a:pPr marR="40639" lvl="0" indent="4063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/>
            </a:pPr>
            <a:r>
              <a:rPr lang="en-US" sz="4700" cap="all">
                <a:ln w="3175" cmpd="sng">
                  <a:noFill/>
                </a:ln>
                <a:uFill>
                  <a:solidFill/>
                </a:uFill>
                <a:latin typeface="+mj-lt"/>
                <a:ea typeface="+mj-ea"/>
                <a:cs typeface="+mj-cs"/>
                <a:sym typeface="Gill Sans"/>
              </a:rPr>
              <a:t>Open to Receive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42816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382" y="457574"/>
            <a:ext cx="7528861" cy="2793623"/>
          </a:xfrm>
          <a:prstGeom prst="rect">
            <a:avLst/>
          </a:prstGeom>
          <a:solidFill>
            <a:srgbClr val="48553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559206" y="698680"/>
            <a:ext cx="7033802" cy="231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defRPr sz="1800">
                <a:uFillTx/>
              </a:defRPr>
            </a:pPr>
            <a:r>
              <a:rPr lang="en-US" sz="4400">
                <a:solidFill>
                  <a:srgbClr val="FFFFFF"/>
                </a:solidFill>
                <a:uFill>
                  <a:solidFill/>
                </a:uFill>
              </a:rPr>
              <a:t>    Be Gentle </a:t>
            </a:r>
          </a:p>
          <a:p>
            <a:pPr lvl="0" defTabSz="914400">
              <a:defRPr sz="1800">
                <a:uFillTx/>
              </a:defRPr>
            </a:pPr>
            <a:r>
              <a:rPr lang="en-US" sz="4400">
                <a:solidFill>
                  <a:srgbClr val="FFFFFF"/>
                </a:solidFill>
                <a:uFill>
                  <a:solidFill/>
                </a:uFill>
              </a:rPr>
              <a:t>with Yourself</a:t>
            </a:r>
          </a:p>
        </p:txBody>
      </p:sp>
      <p:pic>
        <p:nvPicPr>
          <p:cNvPr id="3" name="Picture 2" descr="A cat lying on a bed&#10;&#10;Description automatically generated">
            <a:extLst>
              <a:ext uri="{FF2B5EF4-FFF2-40B4-BE49-F238E27FC236}">
                <a16:creationId xmlns:a16="http://schemas.microsoft.com/office/drawing/2014/main" id="{A87CD550-7E4D-44BD-89C8-269B7FDD22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558" r="-1" b="13364"/>
          <a:stretch/>
        </p:blipFill>
        <p:spPr>
          <a:xfrm>
            <a:off x="349383" y="3491417"/>
            <a:ext cx="7528860" cy="5803028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73" y="457574"/>
            <a:ext cx="4600846" cy="883844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8564606" y="1305208"/>
            <a:ext cx="3653055" cy="6901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3200" dirty="0">
                <a:solidFill>
                  <a:srgbClr val="FFFFFF"/>
                </a:solidFill>
                <a:uFill>
                  <a:solidFill/>
                </a:uFill>
              </a:rPr>
              <a:t>Old Model of Perfection </a:t>
            </a:r>
            <a:br>
              <a:rPr lang="en-US" sz="2500" dirty="0">
                <a:solidFill>
                  <a:srgbClr val="FFFFFF"/>
                </a:solidFill>
                <a:uFill>
                  <a:solidFill/>
                </a:uFill>
              </a:rPr>
            </a:br>
            <a:br>
              <a:rPr lang="en-US" sz="2500" dirty="0">
                <a:solidFill>
                  <a:srgbClr val="FFFFFF"/>
                </a:solidFill>
                <a:uFill>
                  <a:solidFill/>
                </a:uFill>
              </a:rPr>
            </a:br>
            <a:r>
              <a:rPr lang="en-US" sz="2500" dirty="0">
                <a:solidFill>
                  <a:srgbClr val="FFFFFF"/>
                </a:solidFill>
                <a:uFill>
                  <a:solidFill/>
                </a:uFill>
              </a:rPr>
              <a:t>New Feminine Model</a:t>
            </a:r>
            <a:br>
              <a:rPr lang="en-US" sz="2500" dirty="0">
                <a:solidFill>
                  <a:srgbClr val="FFFFFF"/>
                </a:solidFill>
                <a:uFill>
                  <a:solidFill/>
                </a:uFill>
              </a:rPr>
            </a:br>
            <a:r>
              <a:rPr lang="en-US" sz="2500" dirty="0">
                <a:solidFill>
                  <a:srgbClr val="FFFFFF"/>
                </a:solidFill>
                <a:uFill>
                  <a:solidFill/>
                </a:uFill>
              </a:rPr>
              <a:t>Not Being Graded</a:t>
            </a:r>
          </a:p>
          <a:p>
            <a:pPr lvl="0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2500" dirty="0">
                <a:solidFill>
                  <a:srgbClr val="FFFFFF"/>
                </a:solidFill>
                <a:uFill>
                  <a:solidFill/>
                </a:uFill>
              </a:rPr>
              <a:t>No Right or Wrong</a:t>
            </a:r>
          </a:p>
          <a:p>
            <a:pPr lvl="0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2500" dirty="0">
                <a:solidFill>
                  <a:srgbClr val="FFFFFF"/>
                </a:solidFill>
                <a:uFill>
                  <a:solidFill/>
                </a:uFill>
              </a:rPr>
              <a:t>No Perfection</a:t>
            </a:r>
          </a:p>
          <a:p>
            <a:pPr lvl="0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2500" dirty="0">
                <a:solidFill>
                  <a:srgbClr val="FFFFFF"/>
                </a:solidFill>
                <a:uFill>
                  <a:solidFill/>
                </a:uFill>
              </a:rPr>
              <a:t>Everyone is in a different place in their life work</a:t>
            </a:r>
          </a:p>
          <a:p>
            <a:pPr lvl="0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br>
              <a:rPr lang="en-US" sz="2500" dirty="0">
                <a:solidFill>
                  <a:srgbClr val="FFFFFF"/>
                </a:solidFill>
                <a:uFill>
                  <a:solidFill/>
                </a:uFill>
              </a:rPr>
            </a:br>
            <a:endParaRPr lang="en-US" sz="2500" dirty="0">
              <a:solidFill>
                <a:srgbClr val="FFFFFF"/>
              </a:solidFill>
              <a:uFill>
                <a:solidFill/>
              </a:u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894080" y="638180"/>
            <a:ext cx="5021515" cy="1743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>
              <a:defRPr sz="1800">
                <a:uFillTx/>
              </a:defRPr>
            </a:pPr>
            <a:r>
              <a:rPr lang="en-US" sz="4700">
                <a:solidFill>
                  <a:schemeClr val="bg1"/>
                </a:solidFill>
                <a:uFill>
                  <a:solidFill/>
                </a:uFill>
              </a:rPr>
              <a:t>Your Process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87331" y="2488541"/>
            <a:ext cx="503285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957620" y="2715295"/>
            <a:ext cx="4892280" cy="5187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l" defTabSz="914400">
              <a:spcAft>
                <a:spcPts val="1000"/>
              </a:spcAft>
              <a:buClr>
                <a:schemeClr val="tx1"/>
              </a:buClr>
              <a:buSzPct val="100000"/>
              <a:defRPr sz="1800">
                <a:uFillTx/>
              </a:defRPr>
            </a:pPr>
            <a:r>
              <a:rPr lang="en-US" sz="3600" dirty="0">
                <a:solidFill>
                  <a:schemeClr val="bg1"/>
                </a:solidFill>
                <a:uFill>
                  <a:solidFill/>
                </a:uFill>
              </a:rPr>
              <a:t>What arises for you during the process is important.</a:t>
            </a:r>
          </a:p>
          <a:p>
            <a:pPr lvl="0" indent="-228600" algn="l" defTabSz="9144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br>
              <a:rPr lang="en-US" sz="3600" dirty="0">
                <a:solidFill>
                  <a:schemeClr val="bg1"/>
                </a:solidFill>
                <a:uFill>
                  <a:solidFill/>
                </a:uFill>
              </a:rPr>
            </a:br>
            <a:r>
              <a:rPr lang="en-US" sz="3600" dirty="0">
                <a:solidFill>
                  <a:schemeClr val="bg1"/>
                </a:solidFill>
                <a:uFill>
                  <a:solidFill/>
                </a:uFill>
              </a:rPr>
              <a:t>Pay attention to </a:t>
            </a:r>
            <a:br>
              <a:rPr lang="en-US" sz="3600" dirty="0">
                <a:solidFill>
                  <a:schemeClr val="bg1"/>
                </a:solidFill>
                <a:uFill>
                  <a:solidFill/>
                </a:uFill>
              </a:rPr>
            </a:br>
            <a:r>
              <a:rPr lang="en-US" sz="3600" dirty="0">
                <a:solidFill>
                  <a:schemeClr val="bg1"/>
                </a:solidFill>
                <a:uFill>
                  <a:solidFill/>
                </a:uFill>
              </a:rPr>
              <a:t>what is moving in you. </a:t>
            </a:r>
            <a:br>
              <a:rPr lang="en-US" sz="3600" dirty="0">
                <a:solidFill>
                  <a:schemeClr val="bg1"/>
                </a:solidFill>
                <a:uFill>
                  <a:solidFill/>
                </a:uFill>
              </a:rPr>
            </a:br>
            <a:br>
              <a:rPr lang="en-US" sz="3600" dirty="0">
                <a:solidFill>
                  <a:schemeClr val="bg1"/>
                </a:solidFill>
                <a:uFill>
                  <a:solidFill/>
                </a:uFill>
              </a:rPr>
            </a:br>
            <a:r>
              <a:rPr lang="en-US" sz="3600" dirty="0">
                <a:solidFill>
                  <a:schemeClr val="bg1"/>
                </a:solidFill>
                <a:uFill>
                  <a:solidFill/>
                </a:uFill>
              </a:rPr>
              <a:t>Journal with it. Dance with it. 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89628" y="8117577"/>
            <a:ext cx="50282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image5.jpeg"/>
          <p:cNvPicPr/>
          <p:nvPr/>
        </p:nvPicPr>
        <p:blipFill rotWithShape="1">
          <a:blip r:embed="rId2"/>
          <a:srcRect l="7161"/>
          <a:stretch/>
        </p:blipFill>
        <p:spPr>
          <a:xfrm>
            <a:off x="6960483" y="10"/>
            <a:ext cx="6044317" cy="97535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image6.jpeg"/>
          <p:cNvPicPr/>
          <p:nvPr/>
        </p:nvPicPr>
        <p:blipFill rotWithShape="1">
          <a:blip r:embed="rId2"/>
          <a:srcRect l="20923" r="12788"/>
          <a:stretch/>
        </p:blipFill>
        <p:spPr>
          <a:xfrm>
            <a:off x="4384135" y="10"/>
            <a:ext cx="8620665" cy="97535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5" name="Freeform: Shape 11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89650" cy="97536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7" name="Freeform: Shape 11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78812" cy="97536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509846" y="1596249"/>
            <a:ext cx="4291584" cy="45569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marR="40639" lvl="0" indent="4063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/>
            </a:pPr>
            <a:r>
              <a:rPr lang="en-US" sz="5100" b="1" cap="all">
                <a:ln w="3175" cmpd="sng">
                  <a:noFill/>
                </a:ln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rPr>
              <a:t>Your Priestess Relationship </a:t>
            </a:r>
            <a:br>
              <a:rPr lang="en-US" sz="5100" b="1" cap="all">
                <a:ln w="3175" cmpd="sng">
                  <a:noFill/>
                </a:ln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rPr>
            </a:br>
            <a:r>
              <a:rPr lang="en-US" sz="5100" b="1" cap="all">
                <a:ln w="3175" cmpd="sng">
                  <a:noFill/>
                </a:ln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rPr>
              <a:t>to the Living Field of Creation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91584" cy="26010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3.png"/>
          <p:cNvPicPr/>
          <p:nvPr/>
        </p:nvPicPr>
        <p:blipFill rotWithShape="1">
          <a:blip r:embed="rId2"/>
          <a:srcRect t="6044" r="-1" b="5779"/>
          <a:stretch/>
        </p:blipFill>
        <p:spPr>
          <a:xfrm>
            <a:off x="686364" y="915153"/>
            <a:ext cx="11632071" cy="79232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344</Words>
  <Application>Microsoft Office PowerPoint</Application>
  <PresentationFormat>Custom</PresentationFormat>
  <Paragraphs>57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Avenir Roman</vt:lpstr>
      <vt:lpstr>Calibri</vt:lpstr>
      <vt:lpstr>Calibri Light</vt:lpstr>
      <vt:lpstr>Office Theme</vt:lpstr>
      <vt:lpstr>PowerPoint Presentation</vt:lpstr>
      <vt:lpstr>PowerPoint Presentation</vt:lpstr>
      <vt:lpstr>Module 5</vt:lpstr>
      <vt:lpstr>PowerPoint Presentation</vt:lpstr>
      <vt:lpstr>PowerPoint Presentation</vt:lpstr>
      <vt:lpstr>    Be Gentle  with Yourself</vt:lpstr>
      <vt:lpstr>Your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Oracle of Delphi</vt:lpstr>
      <vt:lpstr>Activating Your Inner Priestess Oracle</vt:lpstr>
      <vt:lpstr>PowerPoint Presentation</vt:lpstr>
      <vt:lpstr>PowerPoint Presentation</vt:lpstr>
      <vt:lpstr>Inner Temples Dream Realm</vt:lpstr>
      <vt:lpstr>  Gratitude &amp;  Closure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Forest</dc:creator>
  <cp:lastModifiedBy>Kathy Forest</cp:lastModifiedBy>
  <cp:revision>7</cp:revision>
  <dcterms:created xsi:type="dcterms:W3CDTF">2021-02-24T20:45:14Z</dcterms:created>
  <dcterms:modified xsi:type="dcterms:W3CDTF">2023-10-18T22:10:59Z</dcterms:modified>
</cp:coreProperties>
</file>