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15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</p:sldIdLst>
  <p:sldSz cx="13004800" cy="9753600"/>
  <p:notesSz cx="6858000" cy="9144000"/>
  <p:defaultTextStyle>
    <a:lvl1pPr defTabSz="457200">
      <a:defRPr sz="1200">
        <a:latin typeface="Gill Sans"/>
        <a:ea typeface="Gill Sans"/>
        <a:cs typeface="Gill Sans"/>
        <a:sym typeface="Gill Sans"/>
      </a:defRPr>
    </a:lvl1pPr>
    <a:lvl2pPr defTabSz="457200">
      <a:defRPr sz="1200">
        <a:latin typeface="Gill Sans"/>
        <a:ea typeface="Gill Sans"/>
        <a:cs typeface="Gill Sans"/>
        <a:sym typeface="Gill Sans"/>
      </a:defRPr>
    </a:lvl2pPr>
    <a:lvl3pPr defTabSz="457200">
      <a:defRPr sz="1200">
        <a:latin typeface="Gill Sans"/>
        <a:ea typeface="Gill Sans"/>
        <a:cs typeface="Gill Sans"/>
        <a:sym typeface="Gill Sans"/>
      </a:defRPr>
    </a:lvl3pPr>
    <a:lvl4pPr defTabSz="457200">
      <a:defRPr sz="1200">
        <a:latin typeface="Gill Sans"/>
        <a:ea typeface="Gill Sans"/>
        <a:cs typeface="Gill Sans"/>
        <a:sym typeface="Gill Sans"/>
      </a:defRPr>
    </a:lvl4pPr>
    <a:lvl5pPr defTabSz="457200">
      <a:defRPr sz="1200">
        <a:latin typeface="Gill Sans"/>
        <a:ea typeface="Gill Sans"/>
        <a:cs typeface="Gill Sans"/>
        <a:sym typeface="Gill Sans"/>
      </a:defRPr>
    </a:lvl5pPr>
    <a:lvl6pPr defTabSz="457200">
      <a:defRPr sz="1200">
        <a:latin typeface="Gill Sans"/>
        <a:ea typeface="Gill Sans"/>
        <a:cs typeface="Gill Sans"/>
        <a:sym typeface="Gill Sans"/>
      </a:defRPr>
    </a:lvl6pPr>
    <a:lvl7pPr defTabSz="457200">
      <a:defRPr sz="1200">
        <a:latin typeface="Gill Sans"/>
        <a:ea typeface="Gill Sans"/>
        <a:cs typeface="Gill Sans"/>
        <a:sym typeface="Gill Sans"/>
      </a:defRPr>
    </a:lvl7pPr>
    <a:lvl8pPr defTabSz="457200">
      <a:defRPr sz="1200">
        <a:latin typeface="Gill Sans"/>
        <a:ea typeface="Gill Sans"/>
        <a:cs typeface="Gill Sans"/>
        <a:sym typeface="Gill Sans"/>
      </a:defRPr>
    </a:lvl8pPr>
    <a:lvl9pPr defTabSz="457200">
      <a:defRPr sz="1200"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205794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21244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2539" y="2793624"/>
            <a:ext cx="8126902" cy="3443860"/>
          </a:xfrm>
        </p:spPr>
        <p:txBody>
          <a:bodyPr anchor="b">
            <a:normAutofit/>
          </a:bodyPr>
          <a:lstStyle>
            <a:lvl1pPr algn="r">
              <a:defRPr sz="6258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2539" y="6237488"/>
            <a:ext cx="8126902" cy="1998886"/>
          </a:xfrm>
        </p:spPr>
        <p:txBody>
          <a:bodyPr anchor="t">
            <a:normAutofit/>
          </a:bodyPr>
          <a:lstStyle>
            <a:lvl1pPr marL="0" indent="0" algn="r">
              <a:buNone/>
              <a:defRPr sz="2560" cap="all"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03288" y="8349264"/>
            <a:ext cx="1723979" cy="537351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02540" y="8349264"/>
            <a:ext cx="5592373" cy="5373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5641" y="8349264"/>
            <a:ext cx="593801" cy="53735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6731186"/>
            <a:ext cx="11054080" cy="806027"/>
          </a:xfrm>
        </p:spPr>
        <p:txBody>
          <a:bodyPr anchor="b">
            <a:normAutofit/>
          </a:bodyPr>
          <a:lstStyle>
            <a:lvl1pPr algn="l">
              <a:defRPr sz="2844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00481" y="1325670"/>
            <a:ext cx="9753600" cy="45012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76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7537213"/>
            <a:ext cx="11054080" cy="702168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0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5" y="866990"/>
            <a:ext cx="11054079" cy="4443305"/>
          </a:xfrm>
        </p:spPr>
        <p:txBody>
          <a:bodyPr anchor="ctr">
            <a:normAutofit/>
          </a:bodyPr>
          <a:lstStyle>
            <a:lvl1pPr algn="l">
              <a:defRPr sz="4551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3" y="6177280"/>
            <a:ext cx="11054079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72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888" y="102131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02028" y="391348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298" y="866990"/>
            <a:ext cx="10085400" cy="3901439"/>
          </a:xfrm>
        </p:spPr>
        <p:txBody>
          <a:bodyPr anchor="ctr">
            <a:normAutofit/>
          </a:bodyPr>
          <a:lstStyle>
            <a:lvl1pPr algn="l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06111" y="4768427"/>
            <a:ext cx="9779389" cy="541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276"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445" y="6177280"/>
            <a:ext cx="11054080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57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2" y="4681455"/>
            <a:ext cx="11054081" cy="2088960"/>
          </a:xfrm>
        </p:spPr>
        <p:txBody>
          <a:bodyPr anchor="b">
            <a:normAutofit/>
          </a:bodyPr>
          <a:lstStyle>
            <a:lvl1pPr algn="l">
              <a:defRPr sz="3982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6770415"/>
            <a:ext cx="11054083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924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888" y="102131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02028" y="391348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298" y="866990"/>
            <a:ext cx="10085400" cy="3901439"/>
          </a:xfrm>
        </p:spPr>
        <p:txBody>
          <a:bodyPr anchor="ctr">
            <a:normAutofit/>
          </a:bodyPr>
          <a:lstStyle>
            <a:lvl1pPr algn="l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0241" y="5527040"/>
            <a:ext cx="11054081" cy="12643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1" y="6791395"/>
            <a:ext cx="11054081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17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38" y="866990"/>
            <a:ext cx="11054081" cy="390143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982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538" y="4985173"/>
            <a:ext cx="11054081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536" y="6177280"/>
            <a:ext cx="11054081" cy="2059093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4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0240" y="866989"/>
            <a:ext cx="11054080" cy="2071135"/>
          </a:xfrm>
        </p:spPr>
        <p:txBody>
          <a:bodyPr>
            <a:normAutofit/>
          </a:bodyPr>
          <a:lstStyle>
            <a:lvl1pPr>
              <a:defRPr sz="398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75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9791" y="866987"/>
            <a:ext cx="2384528" cy="7369388"/>
          </a:xfrm>
        </p:spPr>
        <p:txBody>
          <a:bodyPr vert="eaVert">
            <a:normAutofit/>
          </a:bodyPr>
          <a:lstStyle>
            <a:lvl1pPr>
              <a:defRPr sz="398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866987"/>
            <a:ext cx="8519373" cy="7369387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96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35000" y="0"/>
            <a:ext cx="5867400" cy="47117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>
                <a:uFillTx/>
              </a:defRPr>
            </a:pPr>
            <a:r>
              <a:rPr sz="7000">
                <a:uFill>
                  <a:solidFill/>
                </a:u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49657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5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493326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8400">
                <a:uFill>
                  <a:solidFill/>
                </a:u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0307431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98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4705537"/>
            <a:ext cx="11054080" cy="2088960"/>
          </a:xfrm>
        </p:spPr>
        <p:txBody>
          <a:bodyPr anchor="b">
            <a:normAutofit/>
          </a:bodyPr>
          <a:lstStyle>
            <a:lvl1pPr algn="l">
              <a:defRPr sz="4551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1" y="6794497"/>
            <a:ext cx="11054080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560" cap="all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5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1" y="3046497"/>
            <a:ext cx="5423002" cy="518987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1320" y="3046497"/>
            <a:ext cx="5423002" cy="518987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3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395" y="3154868"/>
            <a:ext cx="503552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4082064"/>
            <a:ext cx="5423002" cy="415430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0260" y="3154868"/>
            <a:ext cx="5004060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1318" y="4082064"/>
            <a:ext cx="5423002" cy="415430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5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866989"/>
            <a:ext cx="11054080" cy="2071135"/>
          </a:xfrm>
        </p:spPr>
        <p:txBody>
          <a:bodyPr>
            <a:normAutofit/>
          </a:bodyPr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4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666" y="2215634"/>
            <a:ext cx="4071694" cy="2047050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739" y="866988"/>
            <a:ext cx="6582009" cy="736938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666" y="4262685"/>
            <a:ext cx="4071694" cy="2625045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2468511"/>
            <a:ext cx="5827135" cy="1950720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52640" y="1300480"/>
            <a:ext cx="4551680" cy="65024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76" dirty="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7249" y="4419231"/>
            <a:ext cx="5827135" cy="2600960"/>
          </a:xfrm>
        </p:spPr>
        <p:txBody>
          <a:bodyPr anchor="t"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866989"/>
            <a:ext cx="11054080" cy="20711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3046497"/>
            <a:ext cx="11054080" cy="518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78169" y="8349264"/>
            <a:ext cx="1723979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241" y="8349264"/>
            <a:ext cx="8519553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0521" y="8349264"/>
            <a:ext cx="593801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60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</p:sldLayoutIdLst>
  <p:txStyles>
    <p:titleStyle>
      <a:lvl1pPr algn="l" defTabSz="650230" rtl="0" eaLnBrk="1" latinLnBrk="0" hangingPunct="1">
        <a:spcBef>
          <a:spcPct val="0"/>
        </a:spcBef>
        <a:buNone/>
        <a:defRPr sz="4551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6394" indent="-406394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256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227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06853" indent="-406394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9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94526" indent="-243836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844756" indent="-243836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1824264" y="7498443"/>
            <a:ext cx="9929586" cy="988786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>
            <a:lvl1pPr>
              <a:defRPr sz="5600"/>
            </a:lvl1pPr>
          </a:lstStyle>
          <a:p>
            <a:pPr lvl="0">
              <a:defRPr sz="1800">
                <a:uFillTx/>
              </a:defRPr>
            </a:pPr>
            <a:r>
              <a:rPr sz="5600" dirty="0">
                <a:uFill>
                  <a:solidFill/>
                </a:uFill>
              </a:rPr>
              <a:t>May be a old vow to the Goddess</a:t>
            </a:r>
          </a:p>
        </p:txBody>
      </p:sp>
      <p:pic>
        <p:nvPicPr>
          <p:cNvPr id="126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219" y="1361139"/>
            <a:ext cx="8576590" cy="5857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825500" y="2654300"/>
            <a:ext cx="5871767" cy="390143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defRPr sz="1800">
                <a:uFillTx/>
              </a:defRPr>
            </a:pPr>
            <a:r>
              <a:rPr sz="6600" dirty="0">
                <a:uFill>
                  <a:solidFill/>
                </a:uFill>
              </a:rPr>
              <a:t>Clearing the Priestess </a:t>
            </a:r>
            <a:br>
              <a:rPr sz="6600" dirty="0">
                <a:uFill>
                  <a:solidFill/>
                </a:uFill>
              </a:rPr>
            </a:br>
            <a:r>
              <a:rPr sz="6600" dirty="0">
                <a:uFill>
                  <a:solidFill/>
                </a:uFill>
              </a:rPr>
              <a:t>Archetype Meditation</a:t>
            </a:r>
          </a:p>
        </p:txBody>
      </p:sp>
      <p:pic>
        <p:nvPicPr>
          <p:cNvPr id="152" name="image11.jpeg"/>
          <p:cNvPicPr/>
          <p:nvPr/>
        </p:nvPicPr>
        <p:blipFill>
          <a:blip r:embed="rId2">
            <a:extLst/>
          </a:blip>
          <a:srcRect l="23069" r="22992"/>
          <a:stretch>
            <a:fillRect/>
          </a:stretch>
        </p:blipFill>
        <p:spPr>
          <a:xfrm>
            <a:off x="7429500" y="2063750"/>
            <a:ext cx="4216400" cy="562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1400" y="353168"/>
            <a:ext cx="7899400" cy="726683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2382650" y="7505700"/>
            <a:ext cx="7756290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R="40639" lvl="0" indent="40639" algn="ctr" defTabSz="914400">
              <a:defRPr sz="18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/>
            </a:r>
            <a:br>
              <a:rPr dirty="0">
                <a:latin typeface="+mj-lt"/>
                <a:ea typeface="+mj-ea"/>
                <a:cs typeface="+mj-cs"/>
                <a:sym typeface="Helvetica"/>
              </a:rPr>
            </a:br>
            <a:r>
              <a:rPr sz="6400" dirty="0">
                <a:solidFill>
                  <a:schemeClr val="tx1"/>
                </a:solidFill>
                <a:uFill>
                  <a:solidFill/>
                </a:uFill>
              </a:rPr>
              <a:t>Journal Your Insights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460500" y="685800"/>
            <a:ext cx="9569450" cy="13017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 dirty="0"/>
              <a:t>Ceremonial Preparation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6245225" y="2120900"/>
            <a:ext cx="6057900" cy="7150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2800" dirty="0"/>
              <a:t>Artistic Intention Statement</a:t>
            </a:r>
            <a:br>
              <a:rPr sz="2800" dirty="0"/>
            </a:br>
            <a:r>
              <a:rPr sz="2800" dirty="0"/>
              <a:t>Gift for the Goddess</a:t>
            </a:r>
            <a:br>
              <a:rPr sz="2800" dirty="0"/>
            </a:br>
            <a:r>
              <a:rPr sz="2800" dirty="0"/>
              <a:t>Candle to light and lighter or match</a:t>
            </a:r>
          </a:p>
          <a:p>
            <a:pPr lvl="0">
              <a:defRPr sz="1800"/>
            </a:pPr>
            <a:r>
              <a:rPr sz="2800" dirty="0"/>
              <a:t>Prepare your space - turn off all distractions</a:t>
            </a:r>
          </a:p>
          <a:p>
            <a:pPr lvl="0">
              <a:defRPr sz="1800"/>
            </a:pPr>
            <a:r>
              <a:rPr sz="2800" dirty="0"/>
              <a:t>Prepare yourself with a ceremonial bath</a:t>
            </a:r>
          </a:p>
          <a:p>
            <a:pPr lvl="0">
              <a:defRPr sz="1800"/>
            </a:pPr>
            <a:r>
              <a:rPr sz="2800" dirty="0"/>
              <a:t>Dress as simply or elaborately as you like</a:t>
            </a:r>
          </a:p>
          <a:p>
            <a:pPr lvl="0">
              <a:defRPr sz="1800"/>
            </a:pPr>
            <a:r>
              <a:rPr sz="2800" dirty="0"/>
              <a:t>Call in if you want to share your intention with the group (otherwise you’ll have a number to call to read it to me - so I can absorb the vibration)</a:t>
            </a:r>
            <a:br>
              <a:rPr sz="2800" dirty="0"/>
            </a:br>
            <a:endParaRPr sz="2800" dirty="0"/>
          </a:p>
        </p:txBody>
      </p:sp>
      <p:pic>
        <p:nvPicPr>
          <p:cNvPr id="159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575" y="2120900"/>
            <a:ext cx="4937125" cy="685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1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9100" y="1955800"/>
            <a:ext cx="4216400" cy="562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558800" y="3752850"/>
            <a:ext cx="5867400" cy="404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896111">
              <a:defRPr sz="1800">
                <a:uFillTx/>
              </a:defRPr>
            </a:pPr>
            <a:endParaRPr sz="3528" dirty="0"/>
          </a:p>
          <a:p>
            <a:pPr lvl="0" algn="ctr" defTabSz="896111">
              <a:defRPr sz="1800">
                <a:uFillTx/>
              </a:defRPr>
            </a:pPr>
            <a:r>
              <a:rPr sz="6000" dirty="0">
                <a:uFill>
                  <a:solidFill/>
                </a:uFill>
              </a:rPr>
              <a:t>Contribute to </a:t>
            </a:r>
            <a:br>
              <a:rPr sz="6000" dirty="0">
                <a:uFill>
                  <a:solidFill/>
                </a:uFill>
              </a:rPr>
            </a:br>
            <a:r>
              <a:rPr sz="6000" dirty="0">
                <a:uFill>
                  <a:solidFill/>
                </a:uFill>
              </a:rPr>
              <a:t>Your Tracking Sheet</a:t>
            </a:r>
            <a:endParaRPr sz="6000" dirty="0"/>
          </a:p>
          <a:p>
            <a:pPr lvl="0" algn="ctr" defTabSz="896111">
              <a:defRPr sz="1800">
                <a:uFillTx/>
              </a:defRPr>
            </a:pPr>
            <a:endParaRPr sz="6000" dirty="0"/>
          </a:p>
          <a:p>
            <a:pPr lvl="0" algn="ctr" defTabSz="896111">
              <a:defRPr sz="1800">
                <a:uFillTx/>
              </a:defRPr>
            </a:pPr>
            <a:r>
              <a:rPr sz="6000" dirty="0">
                <a:uFill>
                  <a:solidFill/>
                </a:uFill>
              </a:rPr>
              <a:t>Gratitude</a:t>
            </a:r>
            <a:endParaRPr sz="6000" dirty="0"/>
          </a:p>
          <a:p>
            <a:pPr lvl="0" algn="ctr" defTabSz="896111">
              <a:defRPr sz="1800">
                <a:uFillTx/>
              </a:defRPr>
            </a:pPr>
            <a:r>
              <a:rPr sz="6000" dirty="0">
                <a:uFill>
                  <a:solidFill/>
                </a:uFill>
              </a:rPr>
              <a:t>&amp; </a:t>
            </a:r>
            <a:endParaRPr sz="6000" dirty="0"/>
          </a:p>
          <a:p>
            <a:pPr lvl="0" algn="ctr" defTabSz="896111">
              <a:defRPr sz="1800">
                <a:uFillTx/>
              </a:defRPr>
            </a:pPr>
            <a:r>
              <a:rPr sz="6000" dirty="0">
                <a:uFill>
                  <a:solidFill/>
                </a:uFill>
              </a:rPr>
              <a:t>Closure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869950" y="990600"/>
            <a:ext cx="5511800" cy="752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uFillTx/>
              </a:defRPr>
            </a:pPr>
            <a:r>
              <a:rPr sz="3400" dirty="0">
                <a:uFill>
                  <a:solidFill/>
                </a:uFill>
              </a:rPr>
              <a:t>Family Lineage</a:t>
            </a:r>
          </a:p>
          <a:p>
            <a:pPr lvl="0">
              <a:defRPr sz="1800">
                <a:uFillTx/>
              </a:defRPr>
            </a:pPr>
            <a:endParaRPr sz="34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400" dirty="0">
                <a:uFill>
                  <a:solidFill/>
                </a:uFill>
              </a:rPr>
              <a:t>Childhood Program</a:t>
            </a:r>
          </a:p>
          <a:p>
            <a:pPr lvl="0">
              <a:defRPr sz="1800">
                <a:uFillTx/>
              </a:defRPr>
            </a:pPr>
            <a:endParaRPr sz="34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400" dirty="0">
                <a:uFill>
                  <a:solidFill/>
                </a:uFill>
              </a:rPr>
              <a:t>Past/Simultaneous</a:t>
            </a:r>
            <a:br>
              <a:rPr sz="3400" dirty="0">
                <a:uFill>
                  <a:solidFill/>
                </a:uFill>
              </a:rPr>
            </a:br>
            <a:r>
              <a:rPr sz="3400" dirty="0">
                <a:uFill>
                  <a:solidFill/>
                </a:uFill>
              </a:rPr>
              <a:t>Soul Expressions</a:t>
            </a:r>
          </a:p>
          <a:p>
            <a:pPr lvl="0">
              <a:defRPr sz="1800">
                <a:uFillTx/>
              </a:defRPr>
            </a:pPr>
            <a:endParaRPr sz="34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400" dirty="0">
                <a:uFill>
                  <a:solidFill/>
                </a:uFill>
              </a:rPr>
              <a:t>Something in the collective field</a:t>
            </a:r>
          </a:p>
          <a:p>
            <a:pPr lvl="0">
              <a:defRPr sz="1800">
                <a:uFillTx/>
              </a:defRPr>
            </a:pPr>
            <a:endParaRPr sz="34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400" dirty="0">
                <a:uFill>
                  <a:solidFill/>
                </a:uFill>
              </a:rPr>
              <a:t>Mass Consciousness Pattern</a:t>
            </a:r>
          </a:p>
        </p:txBody>
      </p:sp>
      <p:pic>
        <p:nvPicPr>
          <p:cNvPr id="129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7105" y="1540080"/>
            <a:ext cx="4819342" cy="6425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1016000" y="3086100"/>
            <a:ext cx="5867400" cy="2324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uFillTx/>
              </a:defRPr>
            </a:pPr>
            <a:r>
              <a:rPr sz="4800" dirty="0">
                <a:uFill>
                  <a:solidFill/>
                </a:uFill>
              </a:rPr>
              <a:t>On Any Elemental Realm </a:t>
            </a:r>
          </a:p>
        </p:txBody>
      </p:sp>
      <p:pic>
        <p:nvPicPr>
          <p:cNvPr id="132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4746" y="1706560"/>
            <a:ext cx="4109054" cy="646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7.jpeg"/>
          <p:cNvPicPr/>
          <p:nvPr/>
        </p:nvPicPr>
        <p:blipFill>
          <a:blip r:embed="rId2">
            <a:extLst/>
          </a:blip>
          <a:srcRect l="19939" r="19920"/>
          <a:stretch>
            <a:fillRect/>
          </a:stretch>
        </p:blipFill>
        <p:spPr>
          <a:xfrm>
            <a:off x="7143750" y="1510726"/>
            <a:ext cx="4787900" cy="6388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xfrm>
            <a:off x="285750" y="266700"/>
            <a:ext cx="6553200" cy="935355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lvl="0" defTabSz="537463">
              <a:defRPr sz="1800"/>
            </a:pPr>
            <a:r>
              <a:rPr sz="8400" b="1" dirty="0"/>
              <a:t>Earth Physical</a:t>
            </a:r>
          </a:p>
          <a:p>
            <a:pPr lvl="0" defTabSz="537463">
              <a:defRPr sz="1800"/>
            </a:pPr>
            <a:endParaRPr sz="8400" dirty="0"/>
          </a:p>
          <a:p>
            <a:pPr lvl="0" defTabSz="537463">
              <a:defRPr sz="1800"/>
            </a:pPr>
            <a:r>
              <a:rPr sz="8400" dirty="0"/>
              <a:t>May need physical ceremony</a:t>
            </a:r>
          </a:p>
          <a:p>
            <a:pPr lvl="0" defTabSz="537463">
              <a:defRPr sz="1800"/>
            </a:pPr>
            <a:r>
              <a:rPr sz="8400" dirty="0"/>
              <a:t/>
            </a:r>
            <a:br>
              <a:rPr sz="8400" dirty="0"/>
            </a:br>
            <a:r>
              <a:rPr sz="8400" dirty="0"/>
              <a:t>Bury something</a:t>
            </a:r>
            <a:br>
              <a:rPr sz="8400" dirty="0"/>
            </a:br>
            <a:endParaRPr sz="8400" dirty="0"/>
          </a:p>
          <a:p>
            <a:pPr lvl="0" defTabSz="537463">
              <a:defRPr sz="1800"/>
            </a:pPr>
            <a:r>
              <a:rPr sz="8400" dirty="0"/>
              <a:t>Clearing physical space</a:t>
            </a:r>
          </a:p>
          <a:p>
            <a:pPr lvl="0" defTabSz="537463">
              <a:defRPr sz="1800"/>
            </a:pPr>
            <a:r>
              <a:rPr sz="8400" dirty="0"/>
              <a:t/>
            </a:r>
            <a:br>
              <a:rPr sz="8400" dirty="0"/>
            </a:br>
            <a:r>
              <a:rPr sz="8400" dirty="0"/>
              <a:t>Give away old objects with memories attached or clear well</a:t>
            </a:r>
          </a:p>
          <a:p>
            <a:pPr lvl="0" defTabSz="537463">
              <a:defRPr sz="1800"/>
            </a:pPr>
            <a:r>
              <a:rPr sz="3312" dirty="0"/>
              <a:t/>
            </a:r>
            <a:br>
              <a:rPr sz="3312" dirty="0"/>
            </a:br>
            <a:r>
              <a:rPr sz="3312" dirty="0"/>
              <a:t/>
            </a:r>
            <a:br>
              <a:rPr sz="3312" dirty="0"/>
            </a:br>
            <a:endParaRPr sz="3312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8.jpeg"/>
          <p:cNvPicPr/>
          <p:nvPr/>
        </p:nvPicPr>
        <p:blipFill>
          <a:blip r:embed="rId2">
            <a:extLst/>
          </a:blip>
          <a:srcRect l="21838" r="21952"/>
          <a:stretch>
            <a:fillRect/>
          </a:stretch>
        </p:blipFill>
        <p:spPr>
          <a:xfrm>
            <a:off x="6686707" y="1409700"/>
            <a:ext cx="4762343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228601" y="711200"/>
            <a:ext cx="6458106" cy="8636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/>
            </a:pPr>
            <a:r>
              <a:rPr sz="3600" b="1" dirty="0"/>
              <a:t>Water Emotional</a:t>
            </a:r>
            <a:br>
              <a:rPr sz="3600" b="1" dirty="0"/>
            </a:br>
            <a:endParaRPr sz="3600" dirty="0"/>
          </a:p>
          <a:p>
            <a:pPr lvl="0">
              <a:defRPr sz="1800"/>
            </a:pPr>
            <a:r>
              <a:rPr sz="3600" dirty="0"/>
              <a:t>Take a clearing bath, </a:t>
            </a:r>
            <a:r>
              <a:rPr sz="3600" dirty="0" err="1"/>
              <a:t>epsom</a:t>
            </a:r>
            <a:r>
              <a:rPr sz="3600" dirty="0"/>
              <a:t> salts, sea salt, clay, essential oils</a:t>
            </a:r>
          </a:p>
          <a:p>
            <a:pPr lvl="0">
              <a:defRPr sz="1800"/>
            </a:pPr>
            <a:endParaRPr sz="3600" dirty="0"/>
          </a:p>
          <a:p>
            <a:pPr lvl="0">
              <a:defRPr sz="1800"/>
            </a:pPr>
            <a:r>
              <a:rPr sz="3600" dirty="0"/>
              <a:t>Feel your feelings, cry</a:t>
            </a:r>
            <a:br>
              <a:rPr sz="3600" dirty="0"/>
            </a:br>
            <a:endParaRPr sz="3600" dirty="0"/>
          </a:p>
          <a:p>
            <a:pPr lvl="0">
              <a:defRPr sz="1800"/>
            </a:pPr>
            <a:r>
              <a:rPr sz="3600" dirty="0"/>
              <a:t>Dance with your feelings</a:t>
            </a:r>
            <a:br>
              <a:rPr sz="3600" dirty="0"/>
            </a:br>
            <a:r>
              <a:rPr sz="3600" dirty="0"/>
              <a:t/>
            </a:r>
            <a:br>
              <a:rPr sz="3600" dirty="0"/>
            </a:br>
            <a:r>
              <a:rPr sz="3600" dirty="0"/>
              <a:t>No matter what you are </a:t>
            </a:r>
            <a:br>
              <a:rPr sz="3600" dirty="0"/>
            </a:br>
            <a:r>
              <a:rPr sz="3600" dirty="0"/>
              <a:t>feeling be mindful not to </a:t>
            </a:r>
            <a:br>
              <a:rPr sz="3600" dirty="0"/>
            </a:br>
            <a:r>
              <a:rPr sz="3600" dirty="0"/>
              <a:t>make it about others</a:t>
            </a:r>
          </a:p>
          <a:p>
            <a:pPr lvl="0">
              <a:defRPr sz="1800"/>
            </a:pPr>
            <a:r>
              <a:rPr sz="3600" dirty="0"/>
              <a:t/>
            </a:r>
            <a:br>
              <a:rPr sz="3600" dirty="0"/>
            </a:br>
            <a:endParaRPr sz="36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9.jpeg"/>
          <p:cNvPicPr/>
          <p:nvPr/>
        </p:nvPicPr>
        <p:blipFill>
          <a:blip r:embed="rId2">
            <a:extLst/>
          </a:blip>
          <a:srcRect l="21839" r="21952"/>
          <a:stretch>
            <a:fillRect/>
          </a:stretch>
        </p:blipFill>
        <p:spPr>
          <a:xfrm>
            <a:off x="7042150" y="1358900"/>
            <a:ext cx="4724400" cy="630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1022350" y="971550"/>
            <a:ext cx="5412583" cy="9163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defTabSz="543305">
              <a:defRPr sz="1800"/>
            </a:pPr>
            <a:r>
              <a:rPr sz="4000" b="1" dirty="0"/>
              <a:t>Air Mental</a:t>
            </a:r>
            <a:br>
              <a:rPr sz="4000" b="1" dirty="0"/>
            </a:br>
            <a:endParaRPr sz="4000" dirty="0"/>
          </a:p>
          <a:p>
            <a:pPr lvl="0" defTabSz="543305">
              <a:defRPr sz="1800"/>
            </a:pPr>
            <a:r>
              <a:rPr sz="4000" dirty="0"/>
              <a:t>Journal</a:t>
            </a:r>
          </a:p>
          <a:p>
            <a:pPr lvl="0" defTabSz="543305">
              <a:defRPr sz="1800"/>
            </a:pPr>
            <a:r>
              <a:rPr sz="4000" dirty="0"/>
              <a:t>Clear old beliefs</a:t>
            </a:r>
          </a:p>
          <a:p>
            <a:pPr lvl="0" defTabSz="543305">
              <a:defRPr sz="1800"/>
            </a:pPr>
            <a:r>
              <a:rPr sz="4000" dirty="0"/>
              <a:t>Deep breathing</a:t>
            </a:r>
          </a:p>
          <a:p>
            <a:pPr lvl="0" defTabSz="543305">
              <a:defRPr sz="1800"/>
            </a:pPr>
            <a:r>
              <a:rPr sz="4000" dirty="0"/>
              <a:t>Dance to release old beliefs</a:t>
            </a:r>
          </a:p>
          <a:p>
            <a:pPr lvl="0" defTabSz="543305">
              <a:defRPr sz="1800"/>
            </a:pPr>
            <a:r>
              <a:rPr sz="4000" dirty="0"/>
              <a:t>Mediate</a:t>
            </a:r>
          </a:p>
          <a:p>
            <a:pPr lvl="0" defTabSz="543305">
              <a:defRPr sz="1800"/>
            </a:pPr>
            <a:r>
              <a:rPr sz="4000" dirty="0"/>
              <a:t>Call on the priestess </a:t>
            </a:r>
            <a:r>
              <a:rPr sz="4000" dirty="0" err="1"/>
              <a:t>oversoul</a:t>
            </a:r>
            <a:endParaRPr sz="4000" dirty="0"/>
          </a:p>
          <a:p>
            <a:pPr lvl="0" defTabSz="543305">
              <a:defRPr sz="1800"/>
            </a:pPr>
            <a:r>
              <a:rPr sz="4000" dirty="0"/>
              <a:t>Call on unseen help…Goddess, Nicole, angels, guides, ancestors</a:t>
            </a:r>
          </a:p>
          <a:p>
            <a:pPr lvl="0" defTabSz="543305">
              <a:defRPr sz="1800"/>
            </a:pPr>
            <a:r>
              <a:rPr sz="3348" dirty="0"/>
              <a:t/>
            </a:r>
            <a:br>
              <a:rPr sz="3348" dirty="0"/>
            </a:br>
            <a:r>
              <a:rPr sz="3348" dirty="0"/>
              <a:t/>
            </a:r>
            <a:br>
              <a:rPr sz="3348" dirty="0"/>
            </a:br>
            <a:endParaRPr sz="3348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3.png"/>
          <p:cNvPicPr/>
          <p:nvPr/>
        </p:nvPicPr>
        <p:blipFill>
          <a:blip r:embed="rId2">
            <a:extLst/>
          </a:blip>
          <a:srcRect t="1950" b="1991"/>
          <a:stretch>
            <a:fillRect/>
          </a:stretch>
        </p:blipFill>
        <p:spPr>
          <a:xfrm>
            <a:off x="7459860" y="1612899"/>
            <a:ext cx="4587598" cy="612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1035050" y="933450"/>
            <a:ext cx="5664895" cy="80581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defTabSz="519937">
              <a:defRPr sz="1800"/>
            </a:pPr>
            <a:r>
              <a:rPr sz="3200" b="1" dirty="0"/>
              <a:t>Fire Action</a:t>
            </a:r>
            <a:br>
              <a:rPr sz="3200" b="1" dirty="0"/>
            </a:br>
            <a:r>
              <a:rPr sz="3200" b="1" dirty="0"/>
              <a:t/>
            </a:r>
            <a:br>
              <a:rPr sz="3200" b="1" dirty="0"/>
            </a:br>
            <a:r>
              <a:rPr sz="3200" dirty="0"/>
              <a:t>Dance, Dance, Dance, DANCE!</a:t>
            </a:r>
            <a:br>
              <a:rPr sz="3200" dirty="0"/>
            </a:br>
            <a:endParaRPr sz="3200" dirty="0"/>
          </a:p>
          <a:p>
            <a:pPr lvl="0" defTabSz="519937">
              <a:defRPr sz="1800"/>
            </a:pPr>
            <a:r>
              <a:rPr sz="3200" dirty="0"/>
              <a:t>Dance to release anger, fear, </a:t>
            </a:r>
            <a:br>
              <a:rPr sz="3200" dirty="0"/>
            </a:br>
            <a:r>
              <a:rPr sz="3200" dirty="0"/>
              <a:t>self-doubt, energetic blocks</a:t>
            </a:r>
            <a:br>
              <a:rPr sz="3200" dirty="0"/>
            </a:br>
            <a:endParaRPr sz="3200" dirty="0"/>
          </a:p>
          <a:p>
            <a:pPr lvl="0" defTabSz="519937">
              <a:defRPr sz="1800"/>
            </a:pPr>
            <a:r>
              <a:rPr sz="3200" dirty="0"/>
              <a:t>Safely burn paper or old items</a:t>
            </a:r>
            <a:br>
              <a:rPr sz="3200" dirty="0"/>
            </a:br>
            <a:endParaRPr sz="3200" dirty="0"/>
          </a:p>
          <a:p>
            <a:pPr lvl="0" defTabSz="519937">
              <a:defRPr sz="1800"/>
            </a:pPr>
            <a:r>
              <a:rPr sz="3200" dirty="0"/>
              <a:t>Light a contained candle </a:t>
            </a:r>
          </a:p>
          <a:p>
            <a:pPr lvl="0" algn="l" defTabSz="519937">
              <a:defRPr sz="1800"/>
            </a:pPr>
            <a:r>
              <a:rPr sz="3200" dirty="0"/>
              <a:t/>
            </a:r>
            <a:br>
              <a:rPr sz="3200" dirty="0"/>
            </a:br>
            <a:endParaRPr sz="320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0.jpeg"/>
          <p:cNvPicPr/>
          <p:nvPr/>
        </p:nvPicPr>
        <p:blipFill>
          <a:blip r:embed="rId2">
            <a:extLst/>
          </a:blip>
          <a:srcRect l="22667" r="22796"/>
          <a:stretch>
            <a:fillRect/>
          </a:stretch>
        </p:blipFill>
        <p:spPr>
          <a:xfrm>
            <a:off x="1339849" y="1835150"/>
            <a:ext cx="4216402" cy="562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6273800" y="609600"/>
            <a:ext cx="5728247" cy="952500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lvl="0" defTabSz="420624">
              <a:defRPr sz="1800"/>
            </a:pPr>
            <a:r>
              <a:rPr sz="9800" b="1" dirty="0"/>
              <a:t>Spirit Realm</a:t>
            </a:r>
          </a:p>
          <a:p>
            <a:pPr lvl="0" defTabSz="420624">
              <a:defRPr sz="1800"/>
            </a:pPr>
            <a:endParaRPr sz="9800" dirty="0"/>
          </a:p>
          <a:p>
            <a:pPr lvl="0" defTabSz="420624">
              <a:defRPr sz="1800"/>
            </a:pPr>
            <a:r>
              <a:rPr sz="9800" dirty="0"/>
              <a:t>Old spiritual messages</a:t>
            </a:r>
            <a:br>
              <a:rPr sz="9800" dirty="0"/>
            </a:br>
            <a:r>
              <a:rPr sz="9800" dirty="0"/>
              <a:t>Notice, how is it influencing you?</a:t>
            </a:r>
          </a:p>
          <a:p>
            <a:pPr lvl="0" defTabSz="420624">
              <a:defRPr sz="1800"/>
            </a:pPr>
            <a:r>
              <a:rPr sz="9800" dirty="0"/>
              <a:t>Clear</a:t>
            </a:r>
          </a:p>
          <a:p>
            <a:pPr lvl="0" defTabSz="420624">
              <a:defRPr sz="1800"/>
            </a:pPr>
            <a:r>
              <a:rPr sz="9800" dirty="0"/>
              <a:t>Archetypal influences</a:t>
            </a:r>
          </a:p>
          <a:p>
            <a:pPr lvl="0" defTabSz="420624">
              <a:defRPr sz="1800"/>
            </a:pPr>
            <a:r>
              <a:rPr sz="9800" dirty="0"/>
              <a:t>Goddess/God pieces</a:t>
            </a:r>
          </a:p>
          <a:p>
            <a:pPr lvl="0" defTabSz="420624">
              <a:defRPr sz="1800"/>
            </a:pPr>
            <a:r>
              <a:rPr sz="9800" dirty="0"/>
              <a:t>Masculine/Feminine </a:t>
            </a:r>
          </a:p>
          <a:p>
            <a:pPr lvl="0" defTabSz="420624">
              <a:defRPr sz="1800"/>
            </a:pPr>
            <a:endParaRPr sz="9800" dirty="0"/>
          </a:p>
          <a:p>
            <a:pPr lvl="0" defTabSz="420624">
              <a:defRPr sz="1800"/>
            </a:pPr>
            <a:r>
              <a:rPr sz="9800" dirty="0"/>
              <a:t>Express your essence to clear</a:t>
            </a:r>
          </a:p>
          <a:p>
            <a:pPr lvl="0" defTabSz="420624">
              <a:defRPr sz="1800"/>
            </a:pPr>
            <a:r>
              <a:rPr sz="9800" dirty="0"/>
              <a:t>Make art, dance, sing, drum, collage, </a:t>
            </a:r>
            <a:endParaRPr lang="en-US" sz="9800" dirty="0" smtClean="0"/>
          </a:p>
          <a:p>
            <a:pPr lvl="0" defTabSz="420624">
              <a:defRPr sz="1800"/>
            </a:pPr>
            <a:r>
              <a:rPr sz="9800" dirty="0" smtClean="0"/>
              <a:t>call </a:t>
            </a:r>
            <a:r>
              <a:rPr sz="9800" dirty="0"/>
              <a:t>on the Divine</a:t>
            </a:r>
          </a:p>
          <a:p>
            <a:pPr lvl="0" algn="l" defTabSz="420624">
              <a:defRPr sz="1800"/>
            </a:pPr>
            <a:endParaRPr sz="9800" dirty="0"/>
          </a:p>
          <a:p>
            <a:pPr lvl="0" algn="l" defTabSz="329184">
              <a:defRPr sz="1800"/>
            </a:pPr>
            <a:endParaRPr sz="9800" dirty="0">
              <a:latin typeface="+mj-lt"/>
              <a:ea typeface="+mj-ea"/>
              <a:cs typeface="+mj-cs"/>
              <a:sym typeface="Helvetica"/>
            </a:endParaRPr>
          </a:p>
          <a:p>
            <a:pPr lvl="0" defTabSz="420624">
              <a:defRPr sz="1800"/>
            </a:pPr>
            <a:r>
              <a:rPr sz="4608" dirty="0">
                <a:latin typeface="+mj-lt"/>
                <a:ea typeface="+mj-ea"/>
                <a:cs typeface="+mj-cs"/>
                <a:sym typeface="Helvetica"/>
              </a:rPr>
              <a:t/>
            </a:r>
            <a:br>
              <a:rPr sz="4608" dirty="0">
                <a:latin typeface="+mj-lt"/>
                <a:ea typeface="+mj-ea"/>
                <a:cs typeface="+mj-cs"/>
                <a:sym typeface="Helvetica"/>
              </a:rPr>
            </a:br>
            <a:endParaRPr sz="4608"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14.png"/>
          <p:cNvPicPr/>
          <p:nvPr/>
        </p:nvPicPr>
        <p:blipFill rotWithShape="1">
          <a:blip r:embed="rId2">
            <a:extLst/>
          </a:blip>
          <a:srcRect t="23464" b="6953"/>
          <a:stretch/>
        </p:blipFill>
        <p:spPr>
          <a:xfrm>
            <a:off x="1970846" y="762001"/>
            <a:ext cx="8758307" cy="788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657</TotalTime>
  <Words>44</Words>
  <Application>Microsoft Office PowerPoint</Application>
  <PresentationFormat>Custom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Roman</vt:lpstr>
      <vt:lpstr>Calibri</vt:lpstr>
      <vt:lpstr>Calibri Light</vt:lpstr>
      <vt:lpstr>Gill Sans</vt:lpstr>
      <vt:lpstr>Helvetica</vt:lpstr>
      <vt:lpstr>Celestial</vt:lpstr>
      <vt:lpstr>May be a old vow to the Goddess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Clearing the Priestess  Archetype Meditation</vt:lpstr>
      <vt:lpstr>PowerPoint Presentation</vt:lpstr>
      <vt:lpstr>Ceremonial Preparation</vt:lpstr>
      <vt:lpstr> Contribute to  Your Tracking Sheet  Gratitude &amp;  Closure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Three Feathers</dc:creator>
  <cp:lastModifiedBy>Kathy Forest</cp:lastModifiedBy>
  <cp:revision>17</cp:revision>
  <dcterms:modified xsi:type="dcterms:W3CDTF">2018-11-06T03:57:16Z</dcterms:modified>
</cp:coreProperties>
</file>