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0" r:id="rId3"/>
    <p:sldId id="256" r:id="rId4"/>
    <p:sldId id="282" r:id="rId5"/>
    <p:sldId id="260" r:id="rId6"/>
    <p:sldId id="289" r:id="rId7"/>
    <p:sldId id="283" r:id="rId8"/>
    <p:sldId id="261" r:id="rId9"/>
    <p:sldId id="265" r:id="rId10"/>
    <p:sldId id="267" r:id="rId11"/>
    <p:sldId id="271" r:id="rId12"/>
    <p:sldId id="263" r:id="rId13"/>
    <p:sldId id="272" r:id="rId14"/>
    <p:sldId id="273" r:id="rId15"/>
    <p:sldId id="284" r:id="rId16"/>
    <p:sldId id="286" r:id="rId17"/>
    <p:sldId id="266" r:id="rId18"/>
    <p:sldId id="275" r:id="rId19"/>
    <p:sldId id="274" r:id="rId20"/>
    <p:sldId id="276" r:id="rId21"/>
    <p:sldId id="277" r:id="rId22"/>
    <p:sldId id="279" r:id="rId23"/>
    <p:sldId id="268" r:id="rId24"/>
    <p:sldId id="278" r:id="rId25"/>
    <p:sldId id="281" r:id="rId26"/>
    <p:sldId id="287" r:id="rId27"/>
    <p:sldId id="288" r:id="rId28"/>
    <p:sldId id="290" r:id="rId29"/>
    <p:sldId id="280" r:id="rId30"/>
    <p:sldId id="26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94" autoAdjust="0"/>
    <p:restoredTop sz="94660"/>
  </p:normalViewPr>
  <p:slideViewPr>
    <p:cSldViewPr snapToGrid="0">
      <p:cViewPr>
        <p:scale>
          <a:sx n="66" d="100"/>
          <a:sy n="66" d="100"/>
        </p:scale>
        <p:origin x="6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1CCAD9-0C6C-4CE3-BB1A-1B9279370D8E}" type="datetimeFigureOut">
              <a:rPr lang="en-US" smtClean="0"/>
              <a:t>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3026119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1CCAD9-0C6C-4CE3-BB1A-1B9279370D8E}" type="datetimeFigureOut">
              <a:rPr lang="en-US" smtClean="0"/>
              <a:t>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3319969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1CCAD9-0C6C-4CE3-BB1A-1B9279370D8E}" type="datetimeFigureOut">
              <a:rPr lang="en-US" smtClean="0"/>
              <a:t>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2683415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1CCAD9-0C6C-4CE3-BB1A-1B9279370D8E}" type="datetimeFigureOut">
              <a:rPr lang="en-US" smtClean="0"/>
              <a:t>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835197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1CCAD9-0C6C-4CE3-BB1A-1B9279370D8E}" type="datetimeFigureOut">
              <a:rPr lang="en-US" smtClean="0"/>
              <a:t>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39820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1CCAD9-0C6C-4CE3-BB1A-1B9279370D8E}" type="datetimeFigureOut">
              <a:rPr lang="en-US" smtClean="0"/>
              <a:t>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1689589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1CCAD9-0C6C-4CE3-BB1A-1B9279370D8E}" type="datetimeFigureOut">
              <a:rPr lang="en-US" smtClean="0"/>
              <a:t>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2786234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1CCAD9-0C6C-4CE3-BB1A-1B9279370D8E}" type="datetimeFigureOut">
              <a:rPr lang="en-US" smtClean="0"/>
              <a:t>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3745714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1CCAD9-0C6C-4CE3-BB1A-1B9279370D8E}" type="datetimeFigureOut">
              <a:rPr lang="en-US" smtClean="0"/>
              <a:t>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2905406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1CCAD9-0C6C-4CE3-BB1A-1B9279370D8E}" type="datetimeFigureOut">
              <a:rPr lang="en-US" smtClean="0"/>
              <a:t>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126274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1CCAD9-0C6C-4CE3-BB1A-1B9279370D8E}" type="datetimeFigureOut">
              <a:rPr lang="en-US" smtClean="0"/>
              <a:t>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EDEDC9-579C-4DEA-A91B-701C378F5A88}" type="slidenum">
              <a:rPr lang="en-US" smtClean="0"/>
              <a:t>‹#›</a:t>
            </a:fld>
            <a:endParaRPr lang="en-US"/>
          </a:p>
        </p:txBody>
      </p:sp>
    </p:spTree>
    <p:extLst>
      <p:ext uri="{BB962C8B-B14F-4D97-AF65-F5344CB8AC3E}">
        <p14:creationId xmlns:p14="http://schemas.microsoft.com/office/powerpoint/2010/main" val="174493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1CCAD9-0C6C-4CE3-BB1A-1B9279370D8E}" type="datetimeFigureOut">
              <a:rPr lang="en-US" smtClean="0"/>
              <a:t>1/1/2017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DEDC9-579C-4DEA-A91B-701C378F5A88}" type="slidenum">
              <a:rPr lang="en-US" smtClean="0"/>
              <a:t>‹#›</a:t>
            </a:fld>
            <a:endParaRPr lang="en-US"/>
          </a:p>
        </p:txBody>
      </p:sp>
    </p:spTree>
    <p:extLst>
      <p:ext uri="{BB962C8B-B14F-4D97-AF65-F5344CB8AC3E}">
        <p14:creationId xmlns:p14="http://schemas.microsoft.com/office/powerpoint/2010/main" val="2851889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4152" y="4061658"/>
            <a:ext cx="10019981" cy="1323439"/>
          </a:xfrm>
          <a:prstGeom prst="rect">
            <a:avLst/>
          </a:prstGeom>
          <a:noFill/>
        </p:spPr>
        <p:txBody>
          <a:bodyPr wrap="square" rtlCol="0">
            <a:spAutoFit/>
          </a:bodyPr>
          <a:lstStyle/>
          <a:p>
            <a:r>
              <a:rPr lang="en-US" sz="4000" b="1" i="1" dirty="0" smtClean="0">
                <a:solidFill>
                  <a:srgbClr val="002060"/>
                </a:solidFill>
                <a:latin typeface="Gabriola" panose="04040605051002020D02" pitchFamily="82" charset="0"/>
                <a:cs typeface="Estrangelo Edessa" panose="03080600000000000000" pitchFamily="66" charset="0"/>
              </a:rPr>
              <a:t>   Class 1                 Body Wisdom Boot-Camp </a:t>
            </a:r>
          </a:p>
          <a:p>
            <a:r>
              <a:rPr lang="en-US" sz="4000" b="1" i="1" dirty="0" smtClean="0">
                <a:solidFill>
                  <a:srgbClr val="002060"/>
                </a:solidFill>
                <a:latin typeface="Gabriola" panose="04040605051002020D02" pitchFamily="82" charset="0"/>
                <a:cs typeface="Estrangelo Edessa" panose="03080600000000000000" pitchFamily="66" charset="0"/>
              </a:rPr>
              <a:t>                                   with Kathy Daugherty</a:t>
            </a:r>
            <a:endParaRPr lang="en-US" sz="4000" b="1" i="1" dirty="0">
              <a:solidFill>
                <a:srgbClr val="002060"/>
              </a:solidFill>
              <a:latin typeface="Gabriola" panose="04040605051002020D02" pitchFamily="82" charset="0"/>
              <a:cs typeface="Estrangelo Edessa" panose="03080600000000000000" pitchFamily="66"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092" r="1536" b="-1092"/>
          <a:stretch/>
        </p:blipFill>
        <p:spPr>
          <a:xfrm>
            <a:off x="900280" y="447396"/>
            <a:ext cx="9903854" cy="3537204"/>
          </a:xfrm>
          <a:prstGeom prst="rect">
            <a:avLst/>
          </a:prstGeom>
          <a:ln>
            <a:noFill/>
          </a:ln>
          <a:effectLst>
            <a:softEdge rad="11250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2697"/>
          <a:stretch/>
        </p:blipFill>
        <p:spPr>
          <a:xfrm>
            <a:off x="1103669" y="1493950"/>
            <a:ext cx="1327921" cy="2297467"/>
          </a:xfrm>
          <a:prstGeom prst="rect">
            <a:avLst/>
          </a:prstGeom>
          <a:ln>
            <a:noFill/>
          </a:ln>
          <a:effectLst>
            <a:softEdge rad="112500"/>
          </a:effectLst>
        </p:spPr>
      </p:pic>
    </p:spTree>
    <p:extLst>
      <p:ext uri="{BB962C8B-B14F-4D97-AF65-F5344CB8AC3E}">
        <p14:creationId xmlns:p14="http://schemas.microsoft.com/office/powerpoint/2010/main" val="10253598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104" t="36995" r="12775"/>
          <a:stretch/>
        </p:blipFill>
        <p:spPr>
          <a:xfrm>
            <a:off x="347721" y="1511257"/>
            <a:ext cx="3047354" cy="3668791"/>
          </a:xfrm>
          <a:prstGeom prst="ellipse">
            <a:avLst/>
          </a:prstGeom>
          <a:ln>
            <a:noFill/>
          </a:ln>
          <a:effectLst>
            <a:softEdge rad="112500"/>
          </a:effectLst>
        </p:spPr>
      </p:pic>
      <p:sp>
        <p:nvSpPr>
          <p:cNvPr id="5" name="TextBox 4"/>
          <p:cNvSpPr txBox="1"/>
          <p:nvPr/>
        </p:nvSpPr>
        <p:spPr>
          <a:xfrm>
            <a:off x="5988676" y="1738648"/>
            <a:ext cx="184731" cy="369332"/>
          </a:xfrm>
          <a:prstGeom prst="rect">
            <a:avLst/>
          </a:prstGeom>
          <a:noFill/>
        </p:spPr>
        <p:txBody>
          <a:bodyPr wrap="none" rtlCol="0">
            <a:spAutoFit/>
          </a:bodyPr>
          <a:lstStyle/>
          <a:p>
            <a:endParaRPr lang="en-US" dirty="0"/>
          </a:p>
        </p:txBody>
      </p:sp>
      <p:sp>
        <p:nvSpPr>
          <p:cNvPr id="6" name="TextBox 5"/>
          <p:cNvSpPr txBox="1"/>
          <p:nvPr/>
        </p:nvSpPr>
        <p:spPr>
          <a:xfrm>
            <a:off x="3485237" y="160166"/>
            <a:ext cx="8329125" cy="6370975"/>
          </a:xfrm>
          <a:prstGeom prst="rect">
            <a:avLst/>
          </a:prstGeom>
          <a:noFill/>
        </p:spPr>
        <p:txBody>
          <a:bodyPr wrap="square" rtlCol="0">
            <a:spAutoFit/>
          </a:bodyPr>
          <a:lstStyle/>
          <a:p>
            <a:r>
              <a:rPr lang="en-US" sz="2400" b="1" dirty="0">
                <a:solidFill>
                  <a:srgbClr val="002060"/>
                </a:solidFill>
              </a:rPr>
              <a:t>This body of knowledge is based on the premise that in order for our physical body to remain healthy, our spiritual life must be healthy. Much of this information revolves around the health of the female womb space. It has sometimes been called a woman’s second brain, because it controls so many of her hormonal cycles which in turn influence her brain chemistry and ultimately every other aspect of her life. This information is not only important to women, but to all of us who dwell on the planetary womb of the Earth. As long as this part of a woman’s body is disrespected by society, planetary health will suffer. But when this part of a woman’s body is honored and treated with respect by all of humanity, our planet will again begin to flourish. When we all, men and women, begin to remember the birthing place as the center of our universe and our existence, both in a literal and metaphorical sense, we will come to know that when our physical body temples and minds are healthy, we can effect change in our outside world.</a:t>
            </a:r>
          </a:p>
        </p:txBody>
      </p:sp>
    </p:spTree>
    <p:extLst>
      <p:ext uri="{BB962C8B-B14F-4D97-AF65-F5344CB8AC3E}">
        <p14:creationId xmlns:p14="http://schemas.microsoft.com/office/powerpoint/2010/main" val="2305561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770"/>
            <a:ext cx="3867942" cy="3535904"/>
          </a:xfrm>
          <a:prstGeom prst="rect">
            <a:avLst/>
          </a:prstGeom>
          <a:ln>
            <a:noFill/>
          </a:ln>
          <a:effectLst>
            <a:softEdge rad="112500"/>
          </a:effectLst>
        </p:spPr>
      </p:pic>
      <p:sp>
        <p:nvSpPr>
          <p:cNvPr id="3" name="TextBox 2"/>
          <p:cNvSpPr txBox="1"/>
          <p:nvPr/>
        </p:nvSpPr>
        <p:spPr>
          <a:xfrm>
            <a:off x="3867942" y="156600"/>
            <a:ext cx="8149887" cy="4093428"/>
          </a:xfrm>
          <a:prstGeom prst="rect">
            <a:avLst/>
          </a:prstGeom>
          <a:noFill/>
        </p:spPr>
        <p:txBody>
          <a:bodyPr wrap="square" rtlCol="0">
            <a:spAutoFit/>
          </a:bodyPr>
          <a:lstStyle/>
          <a:p>
            <a:r>
              <a:rPr lang="en-US" sz="2000" b="1" dirty="0">
                <a:solidFill>
                  <a:srgbClr val="002060"/>
                </a:solidFill>
              </a:rPr>
              <a:t>Our culture has given us a legacy that, in ancient times, was unheard of. Traditionally, a woman’s menstrual period was a very sacred time, for this is when a woman is most spiritually in tune and most sensitive to her surroundings. She is more open and able to receive messages from Spiritual guidance that will aid her in living a more harmonious existence. Indigenous peoples incorporated systems into their cultures that made use of this time in a powerful way for their tribes. They created a “moon” lodge or “bleeding” lodge where women could learn from other women how to care for their bodies. They could share with other women about their feelings and concerns, and utilize this time to receive messages from higher forms of guidance. They would also do this on behalf of the tribe. As they learned how to care for their bodies in an appropriate way, their wombs, and consequently the earth, remained healthy. </a:t>
            </a:r>
          </a:p>
        </p:txBody>
      </p:sp>
      <p:sp>
        <p:nvSpPr>
          <p:cNvPr id="4" name="TextBox 3"/>
          <p:cNvSpPr txBox="1"/>
          <p:nvPr/>
        </p:nvSpPr>
        <p:spPr>
          <a:xfrm>
            <a:off x="283335" y="4250028"/>
            <a:ext cx="11734494" cy="2246769"/>
          </a:xfrm>
          <a:prstGeom prst="rect">
            <a:avLst/>
          </a:prstGeom>
          <a:noFill/>
        </p:spPr>
        <p:txBody>
          <a:bodyPr wrap="square" rtlCol="0">
            <a:spAutoFit/>
          </a:bodyPr>
          <a:lstStyle/>
          <a:p>
            <a:r>
              <a:rPr lang="en-US" sz="2000" b="1" dirty="0">
                <a:solidFill>
                  <a:srgbClr val="002060"/>
                </a:solidFill>
              </a:rPr>
              <a:t>However, as these traditions were lost, life on this planet became a bit more dicey. As these systems have become non-existent, our lives and our relationships have become more and more dysfunctional. Women are no longer connected to their sacred center. They are usually “working” during their bleeding time and experiencing all forms of discomfort during this time that our western world has come to know as symptoms of PMS. Anyone who has had this experience or been on the receiving end of someone having this experience, knows how miserable it can be for everyone. Because women are in such pain, men no longer respect them or their womb space during this time. It is a time we all tolerate, but really don’t enjoy…at all! </a:t>
            </a:r>
          </a:p>
        </p:txBody>
      </p:sp>
    </p:spTree>
    <p:extLst>
      <p:ext uri="{BB962C8B-B14F-4D97-AF65-F5344CB8AC3E}">
        <p14:creationId xmlns:p14="http://schemas.microsoft.com/office/powerpoint/2010/main" val="4185240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596" y="0"/>
            <a:ext cx="5783003" cy="3851569"/>
          </a:xfrm>
          <a:prstGeom prst="rect">
            <a:avLst/>
          </a:prstGeom>
          <a:ln>
            <a:noFill/>
          </a:ln>
          <a:effectLst>
            <a:softEdge rad="112500"/>
          </a:effectLst>
        </p:spPr>
      </p:pic>
      <p:sp>
        <p:nvSpPr>
          <p:cNvPr id="4" name="TextBox 3"/>
          <p:cNvSpPr txBox="1"/>
          <p:nvPr/>
        </p:nvSpPr>
        <p:spPr>
          <a:xfrm>
            <a:off x="487430" y="3835400"/>
            <a:ext cx="11515884" cy="2862322"/>
          </a:xfrm>
          <a:prstGeom prst="rect">
            <a:avLst/>
          </a:prstGeom>
          <a:noFill/>
        </p:spPr>
        <p:txBody>
          <a:bodyPr wrap="square" rtlCol="0">
            <a:spAutoFit/>
          </a:bodyPr>
          <a:lstStyle/>
          <a:p>
            <a:r>
              <a:rPr lang="en-US" sz="2000" b="1" dirty="0">
                <a:solidFill>
                  <a:srgbClr val="002060"/>
                </a:solidFill>
              </a:rPr>
              <a:t>But none of this chaos is necessary. PMS and it’s symptoms can become non-existent by </a:t>
            </a:r>
            <a:r>
              <a:rPr lang="en-US" sz="2000" b="1" dirty="0" smtClean="0">
                <a:solidFill>
                  <a:srgbClr val="002060"/>
                </a:solidFill>
              </a:rPr>
              <a:t>re-establishing </a:t>
            </a:r>
            <a:r>
              <a:rPr lang="en-US" sz="2000" b="1" dirty="0">
                <a:solidFill>
                  <a:srgbClr val="002060"/>
                </a:solidFill>
              </a:rPr>
              <a:t>a few simple practices. And these practices not only benefit women who do them, but men can also benefit from many of the practices that in the past were reserved for women’s circles. None of them are unusual or strange. They are simple, practical practices to keep your energy body fed, your chakras open, and your physical body healthy. These practices help you WAKE UP your Spirit Self and enliven the passion you were born with</a:t>
            </a:r>
            <a:r>
              <a:rPr lang="en-US" sz="2000" dirty="0">
                <a:solidFill>
                  <a:srgbClr val="002060"/>
                </a:solidFill>
              </a:rPr>
              <a:t>. </a:t>
            </a:r>
            <a:r>
              <a:rPr lang="en-US" sz="2000" b="1" dirty="0">
                <a:solidFill>
                  <a:srgbClr val="002060"/>
                </a:solidFill>
              </a:rPr>
              <a:t>I will be introducing you to practices that allow you to access your intuition, anchor your consciousness deeply within your physical body and thereby, enhance your physical experience. These practices will follow the wheel of the year as most of this information is “keyed in” to the cycles and seasons of the Earth itself.</a:t>
            </a:r>
            <a:endParaRPr lang="en-US" sz="2000" b="1" i="1" dirty="0">
              <a:solidFill>
                <a:srgbClr val="002060"/>
              </a:solidFill>
            </a:endParaRPr>
          </a:p>
        </p:txBody>
      </p:sp>
    </p:spTree>
    <p:extLst>
      <p:ext uri="{BB962C8B-B14F-4D97-AF65-F5344CB8AC3E}">
        <p14:creationId xmlns:p14="http://schemas.microsoft.com/office/powerpoint/2010/main" val="3633023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133600"/>
            <a:ext cx="10629900" cy="4247317"/>
          </a:xfrm>
          <a:prstGeom prst="rect">
            <a:avLst/>
          </a:prstGeom>
          <a:noFill/>
        </p:spPr>
        <p:txBody>
          <a:bodyPr wrap="square" rtlCol="0">
            <a:spAutoFit/>
          </a:bodyPr>
          <a:lstStyle/>
          <a:p>
            <a:r>
              <a:rPr lang="en-US" dirty="0" smtClean="0">
                <a:solidFill>
                  <a:srgbClr val="002060"/>
                </a:solidFill>
              </a:rPr>
              <a:t>Practices we want to start incorporating…</a:t>
            </a:r>
          </a:p>
          <a:p>
            <a:r>
              <a:rPr lang="en-US" b="1" dirty="0" smtClean="0">
                <a:solidFill>
                  <a:srgbClr val="002060"/>
                </a:solidFill>
              </a:rPr>
              <a:t>*A </a:t>
            </a:r>
            <a:r>
              <a:rPr lang="en-US" b="1" dirty="0">
                <a:solidFill>
                  <a:srgbClr val="002060"/>
                </a:solidFill>
              </a:rPr>
              <a:t>Daily Spiritual Practice </a:t>
            </a:r>
            <a:r>
              <a:rPr lang="en-US" dirty="0">
                <a:solidFill>
                  <a:srgbClr val="002060"/>
                </a:solidFill>
              </a:rPr>
              <a:t>– a quiet time, at least 15 minutes, but preferably an hour, to connect with yourself and your intuitive guidance; </a:t>
            </a:r>
            <a:endParaRPr lang="en-US" dirty="0" smtClean="0">
              <a:solidFill>
                <a:srgbClr val="002060"/>
              </a:solidFill>
            </a:endParaRPr>
          </a:p>
          <a:p>
            <a:r>
              <a:rPr lang="en-US" b="1" dirty="0" smtClean="0">
                <a:solidFill>
                  <a:srgbClr val="002060"/>
                </a:solidFill>
              </a:rPr>
              <a:t>*A </a:t>
            </a:r>
            <a:r>
              <a:rPr lang="en-US" b="1" dirty="0">
                <a:solidFill>
                  <a:srgbClr val="002060"/>
                </a:solidFill>
              </a:rPr>
              <a:t>Healthy diet </a:t>
            </a:r>
            <a:r>
              <a:rPr lang="en-US" dirty="0">
                <a:solidFill>
                  <a:srgbClr val="002060"/>
                </a:solidFill>
              </a:rPr>
              <a:t>– live food…period. I am personally a vegan because it is the best way of eating to support my spiritual pursuits. You may find this is too strenuous for you. We will discuss it in depth and let you make any changes you desire at your own pace</a:t>
            </a:r>
            <a:r>
              <a:rPr lang="en-US" dirty="0" smtClean="0">
                <a:solidFill>
                  <a:srgbClr val="002060"/>
                </a:solidFill>
              </a:rPr>
              <a:t>;</a:t>
            </a:r>
          </a:p>
          <a:p>
            <a:r>
              <a:rPr lang="en-US" b="1" dirty="0" smtClean="0">
                <a:solidFill>
                  <a:srgbClr val="002060"/>
                </a:solidFill>
              </a:rPr>
              <a:t>*The </a:t>
            </a:r>
            <a:r>
              <a:rPr lang="en-US" b="1" dirty="0">
                <a:solidFill>
                  <a:srgbClr val="002060"/>
                </a:solidFill>
              </a:rPr>
              <a:t>Use of Energetic Tools </a:t>
            </a:r>
            <a:r>
              <a:rPr lang="en-US" dirty="0">
                <a:solidFill>
                  <a:srgbClr val="002060"/>
                </a:solidFill>
              </a:rPr>
              <a:t>– I will be </a:t>
            </a:r>
            <a:r>
              <a:rPr lang="en-US" dirty="0" smtClean="0">
                <a:solidFill>
                  <a:srgbClr val="002060"/>
                </a:solidFill>
              </a:rPr>
              <a:t>suggesting </a:t>
            </a:r>
            <a:r>
              <a:rPr lang="en-US" dirty="0">
                <a:solidFill>
                  <a:srgbClr val="002060"/>
                </a:solidFill>
              </a:rPr>
              <a:t>tools for </a:t>
            </a:r>
            <a:r>
              <a:rPr lang="en-US" dirty="0" smtClean="0">
                <a:solidFill>
                  <a:srgbClr val="002060"/>
                </a:solidFill>
              </a:rPr>
              <a:t>you to use </a:t>
            </a:r>
            <a:r>
              <a:rPr lang="en-US" dirty="0">
                <a:solidFill>
                  <a:srgbClr val="002060"/>
                </a:solidFill>
              </a:rPr>
              <a:t>such as herbal tea, crystals, bath salts, flower essences, essential oils. </a:t>
            </a:r>
            <a:r>
              <a:rPr lang="en-US" b="1" i="1" dirty="0" smtClean="0">
                <a:solidFill>
                  <a:srgbClr val="FF0000"/>
                </a:solidFill>
              </a:rPr>
              <a:t>THIS IS ONE OF THE MOST IMPORTANT PARTS OF THE PROGRAM! </a:t>
            </a:r>
            <a:r>
              <a:rPr lang="en-US" dirty="0">
                <a:solidFill>
                  <a:srgbClr val="002060"/>
                </a:solidFill>
              </a:rPr>
              <a:t>All of these tools will help you begin to lift the toxic emotional debris that tends to cling to us and keep us heavy rather than light. </a:t>
            </a:r>
            <a:r>
              <a:rPr lang="en-US" dirty="0" smtClean="0">
                <a:solidFill>
                  <a:srgbClr val="002060"/>
                </a:solidFill>
              </a:rPr>
              <a:t>They are designed to raise your vibration and eliminate resistance to doing that.</a:t>
            </a:r>
          </a:p>
          <a:p>
            <a:r>
              <a:rPr lang="en-US" b="1" dirty="0">
                <a:solidFill>
                  <a:srgbClr val="002060"/>
                </a:solidFill>
              </a:rPr>
              <a:t>*</a:t>
            </a:r>
            <a:r>
              <a:rPr lang="en-US" b="1" dirty="0" smtClean="0">
                <a:solidFill>
                  <a:srgbClr val="002060"/>
                </a:solidFill>
              </a:rPr>
              <a:t>Guided </a:t>
            </a:r>
            <a:r>
              <a:rPr lang="en-US" b="1" dirty="0">
                <a:solidFill>
                  <a:srgbClr val="002060"/>
                </a:solidFill>
              </a:rPr>
              <a:t>Meditations and Movement Activations </a:t>
            </a:r>
            <a:r>
              <a:rPr lang="en-US" dirty="0">
                <a:solidFill>
                  <a:srgbClr val="002060"/>
                </a:solidFill>
              </a:rPr>
              <a:t>-- Because I will be offering these tools online, I want to make sure the teachings go deeply in to your psyche. I have found that moving the body is a great way to “ground” teachings into our core. I will be offering time during and throughout this class for you to “move your body” during class. These are called activations, and trust me, they will activate and enliven the teachings you will be receiving. I will also offer guided </a:t>
            </a:r>
            <a:r>
              <a:rPr lang="en-US" dirty="0" smtClean="0">
                <a:solidFill>
                  <a:srgbClr val="002060"/>
                </a:solidFill>
              </a:rPr>
              <a:t>meditations to further anchor the teachings within you.</a:t>
            </a:r>
            <a:endParaRPr lang="en-US" dirty="0">
              <a:solidFill>
                <a:srgbClr val="00206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279400"/>
            <a:ext cx="11417300" cy="1854200"/>
          </a:xfrm>
          <a:prstGeom prst="rect">
            <a:avLst/>
          </a:prstGeom>
          <a:ln>
            <a:noFill/>
          </a:ln>
          <a:effectLst>
            <a:softEdge rad="112500"/>
          </a:effectLst>
        </p:spPr>
      </p:pic>
    </p:spTree>
    <p:extLst>
      <p:ext uri="{BB962C8B-B14F-4D97-AF65-F5344CB8AC3E}">
        <p14:creationId xmlns:p14="http://schemas.microsoft.com/office/powerpoint/2010/main" val="3045352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6807" t="-879" r="18767" b="879"/>
          <a:stretch/>
        </p:blipFill>
        <p:spPr>
          <a:xfrm>
            <a:off x="417152" y="1484168"/>
            <a:ext cx="2190750" cy="3248025"/>
          </a:xfrm>
          <a:prstGeom prst="rect">
            <a:avLst/>
          </a:prstGeom>
        </p:spPr>
      </p:pic>
      <p:sp>
        <p:nvSpPr>
          <p:cNvPr id="3" name="TextBox 2"/>
          <p:cNvSpPr txBox="1"/>
          <p:nvPr/>
        </p:nvSpPr>
        <p:spPr>
          <a:xfrm>
            <a:off x="3060063" y="773928"/>
            <a:ext cx="8080162" cy="5016758"/>
          </a:xfrm>
          <a:prstGeom prst="rect">
            <a:avLst/>
          </a:prstGeom>
          <a:noFill/>
        </p:spPr>
        <p:txBody>
          <a:bodyPr wrap="square" rtlCol="0">
            <a:spAutoFit/>
          </a:bodyPr>
          <a:lstStyle/>
          <a:p>
            <a:r>
              <a:rPr lang="en-US" sz="2000" b="1" dirty="0">
                <a:solidFill>
                  <a:srgbClr val="002060"/>
                </a:solidFill>
              </a:rPr>
              <a:t>Re-connecting to the Sacred </a:t>
            </a:r>
            <a:r>
              <a:rPr lang="en-US" sz="2000" b="1" dirty="0" smtClean="0">
                <a:solidFill>
                  <a:srgbClr val="002060"/>
                </a:solidFill>
              </a:rPr>
              <a:t>Cycles</a:t>
            </a:r>
          </a:p>
          <a:p>
            <a:r>
              <a:rPr lang="en-US" sz="2000" dirty="0" smtClean="0">
                <a:solidFill>
                  <a:srgbClr val="002060"/>
                </a:solidFill>
              </a:rPr>
              <a:t>Because </a:t>
            </a:r>
            <a:r>
              <a:rPr lang="en-US" sz="2000" dirty="0">
                <a:solidFill>
                  <a:srgbClr val="002060"/>
                </a:solidFill>
              </a:rPr>
              <a:t>we are endeavoring to reconnect with the cycles of the planet, a good time to spend extra time connecting is during the new and full moon windows</a:t>
            </a:r>
            <a:r>
              <a:rPr lang="en-US" sz="2000" dirty="0" smtClean="0">
                <a:solidFill>
                  <a:srgbClr val="002060"/>
                </a:solidFill>
              </a:rPr>
              <a:t>.</a:t>
            </a:r>
          </a:p>
          <a:p>
            <a:endParaRPr lang="en-US" sz="2000" dirty="0">
              <a:solidFill>
                <a:srgbClr val="002060"/>
              </a:solidFill>
            </a:endParaRPr>
          </a:p>
          <a:p>
            <a:r>
              <a:rPr lang="en-US" sz="2000" dirty="0" smtClean="0">
                <a:solidFill>
                  <a:srgbClr val="002060"/>
                </a:solidFill>
              </a:rPr>
              <a:t> </a:t>
            </a:r>
            <a:r>
              <a:rPr lang="en-US" sz="2000" dirty="0">
                <a:solidFill>
                  <a:srgbClr val="002060"/>
                </a:solidFill>
              </a:rPr>
              <a:t>The beginning cycle for this year begins on the new moon, </a:t>
            </a:r>
            <a:r>
              <a:rPr lang="en-US" sz="2000" dirty="0" smtClean="0">
                <a:solidFill>
                  <a:srgbClr val="002060"/>
                </a:solidFill>
              </a:rPr>
              <a:t>January </a:t>
            </a:r>
            <a:r>
              <a:rPr lang="en-US" sz="2000" dirty="0" smtClean="0">
                <a:solidFill>
                  <a:srgbClr val="002060"/>
                </a:solidFill>
              </a:rPr>
              <a:t>27, 2017 </a:t>
            </a:r>
            <a:r>
              <a:rPr lang="en-US" sz="2000" dirty="0">
                <a:solidFill>
                  <a:srgbClr val="002060"/>
                </a:solidFill>
              </a:rPr>
              <a:t>at </a:t>
            </a:r>
            <a:r>
              <a:rPr lang="en-US" sz="2000" dirty="0" smtClean="0">
                <a:solidFill>
                  <a:srgbClr val="002060"/>
                </a:solidFill>
              </a:rPr>
              <a:t>6:07 </a:t>
            </a:r>
            <a:r>
              <a:rPr lang="en-US" sz="2000" dirty="0" smtClean="0">
                <a:solidFill>
                  <a:srgbClr val="002060"/>
                </a:solidFill>
              </a:rPr>
              <a:t>pm Central Time. </a:t>
            </a:r>
            <a:r>
              <a:rPr lang="en-US" sz="2000" dirty="0">
                <a:solidFill>
                  <a:srgbClr val="002060"/>
                </a:solidFill>
              </a:rPr>
              <a:t>This is the turning point when we begin fresh for the year. The energy of the new and full moons shows up at least a day before and lingers for a day after the event, so it is always good to pick one of these days to do a little extra altar time and connect with this energy. </a:t>
            </a:r>
            <a:endParaRPr lang="en-US" sz="2000" dirty="0" smtClean="0">
              <a:solidFill>
                <a:srgbClr val="002060"/>
              </a:solidFill>
            </a:endParaRPr>
          </a:p>
          <a:p>
            <a:endParaRPr lang="en-US" sz="2000" dirty="0">
              <a:solidFill>
                <a:srgbClr val="002060"/>
              </a:solidFill>
            </a:endParaRPr>
          </a:p>
          <a:p>
            <a:r>
              <a:rPr lang="en-US" sz="2000" dirty="0" smtClean="0">
                <a:solidFill>
                  <a:srgbClr val="002060"/>
                </a:solidFill>
              </a:rPr>
              <a:t>One </a:t>
            </a:r>
            <a:r>
              <a:rPr lang="en-US" sz="2000" dirty="0">
                <a:solidFill>
                  <a:srgbClr val="002060"/>
                </a:solidFill>
              </a:rPr>
              <a:t>tradition that lends itself well to this is the Seneca tradition written about in Jami </a:t>
            </a:r>
            <a:r>
              <a:rPr lang="en-US" sz="2000" dirty="0" err="1">
                <a:solidFill>
                  <a:srgbClr val="002060"/>
                </a:solidFill>
              </a:rPr>
              <a:t>Samms</a:t>
            </a:r>
            <a:r>
              <a:rPr lang="en-US" sz="2000" dirty="0">
                <a:solidFill>
                  <a:srgbClr val="002060"/>
                </a:solidFill>
              </a:rPr>
              <a:t>’ book, </a:t>
            </a:r>
            <a:r>
              <a:rPr lang="en-US" sz="2000" u="sng" dirty="0">
                <a:solidFill>
                  <a:srgbClr val="002060"/>
                </a:solidFill>
              </a:rPr>
              <a:t>The 13 Original Clan Mothers</a:t>
            </a:r>
            <a:r>
              <a:rPr lang="en-US" sz="2000" dirty="0">
                <a:solidFill>
                  <a:srgbClr val="002060"/>
                </a:solidFill>
              </a:rPr>
              <a:t>. This tradition holds that each of these cycles are governed by or “vibrate with” a special grandmother that holds an aspect of Mother Earth’s personality and helps us understand healthy living practices upon the earth. </a:t>
            </a:r>
          </a:p>
        </p:txBody>
      </p:sp>
    </p:spTree>
    <p:extLst>
      <p:ext uri="{BB962C8B-B14F-4D97-AF65-F5344CB8AC3E}">
        <p14:creationId xmlns:p14="http://schemas.microsoft.com/office/powerpoint/2010/main" val="3871219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41668"/>
            <a:ext cx="7545264" cy="6617196"/>
          </a:xfrm>
          <a:prstGeom prst="rect">
            <a:avLst/>
          </a:prstGeom>
          <a:noFill/>
        </p:spPr>
        <p:txBody>
          <a:bodyPr wrap="square" rtlCol="0">
            <a:spAutoFit/>
          </a:bodyPr>
          <a:lstStyle/>
          <a:p>
            <a:pPr algn="ctr"/>
            <a:r>
              <a:rPr lang="en-US" sz="2000" b="1" i="1" dirty="0">
                <a:solidFill>
                  <a:srgbClr val="FF0000"/>
                </a:solidFill>
              </a:rPr>
              <a:t>The SACRED WINDOW</a:t>
            </a:r>
          </a:p>
          <a:p>
            <a:pPr algn="ctr"/>
            <a:r>
              <a:rPr lang="en-US" sz="2000" b="1" i="1" dirty="0">
                <a:solidFill>
                  <a:srgbClr val="FF0000"/>
                </a:solidFill>
              </a:rPr>
              <a:t>This year, we receive a bonus!  </a:t>
            </a:r>
          </a:p>
          <a:p>
            <a:pPr algn="ctr"/>
            <a:r>
              <a:rPr lang="en-US" sz="2000" b="1" i="1" dirty="0">
                <a:solidFill>
                  <a:srgbClr val="FF0000"/>
                </a:solidFill>
              </a:rPr>
              <a:t>A whole Moon Cycle with the </a:t>
            </a:r>
          </a:p>
          <a:p>
            <a:pPr algn="ctr"/>
            <a:r>
              <a:rPr lang="en-US" sz="2000" b="1" i="1" dirty="0">
                <a:solidFill>
                  <a:srgbClr val="FF0000"/>
                </a:solidFill>
              </a:rPr>
              <a:t>13</a:t>
            </a:r>
            <a:r>
              <a:rPr lang="en-US" sz="2000" b="1" i="1" baseline="30000" dirty="0">
                <a:solidFill>
                  <a:srgbClr val="FF0000"/>
                </a:solidFill>
              </a:rPr>
              <a:t>th</a:t>
            </a:r>
            <a:r>
              <a:rPr lang="en-US" sz="2000" b="1" i="1" dirty="0">
                <a:solidFill>
                  <a:srgbClr val="FF0000"/>
                </a:solidFill>
              </a:rPr>
              <a:t> Grandmother, Becomes Her Vision</a:t>
            </a:r>
            <a:r>
              <a:rPr lang="en-US" sz="2000" b="1" i="1" dirty="0" smtClean="0">
                <a:solidFill>
                  <a:srgbClr val="FF0000"/>
                </a:solidFill>
              </a:rPr>
              <a:t>!</a:t>
            </a:r>
          </a:p>
          <a:p>
            <a:pPr algn="ctr"/>
            <a:endParaRPr lang="en-US" sz="2000" b="1" i="1" dirty="0">
              <a:solidFill>
                <a:srgbClr val="FF0000"/>
              </a:solidFill>
            </a:endParaRPr>
          </a:p>
          <a:p>
            <a:r>
              <a:rPr lang="en-US" dirty="0">
                <a:solidFill>
                  <a:srgbClr val="002060"/>
                </a:solidFill>
              </a:rPr>
              <a:t>She joined </a:t>
            </a:r>
            <a:r>
              <a:rPr lang="en-US" dirty="0" smtClean="0">
                <a:solidFill>
                  <a:srgbClr val="002060"/>
                </a:solidFill>
              </a:rPr>
              <a:t>us </a:t>
            </a:r>
            <a:r>
              <a:rPr lang="en-US" dirty="0">
                <a:solidFill>
                  <a:srgbClr val="002060"/>
                </a:solidFill>
              </a:rPr>
              <a:t>December 29, 2016 at 12:54 am Central time.  This particular Grandmother is special, in that she holds the energies and, therefore, the gifts of the Moon Cycle Portals of all the other 12 Grandmothers.  </a:t>
            </a:r>
          </a:p>
          <a:p>
            <a:endParaRPr lang="en-US" dirty="0">
              <a:solidFill>
                <a:srgbClr val="002060"/>
              </a:solidFill>
            </a:endParaRPr>
          </a:p>
          <a:p>
            <a:r>
              <a:rPr lang="en-US" dirty="0">
                <a:solidFill>
                  <a:srgbClr val="002060"/>
                </a:solidFill>
              </a:rPr>
              <a:t>That means we have access to the whole year of learning for  the next 28 days!  Talk about a timely life review right at the beginning of the coming year:  2017!  </a:t>
            </a:r>
            <a:endParaRPr lang="en-US" dirty="0" smtClean="0">
              <a:solidFill>
                <a:srgbClr val="002060"/>
              </a:solidFill>
            </a:endParaRPr>
          </a:p>
          <a:p>
            <a:endParaRPr lang="en-US" dirty="0">
              <a:solidFill>
                <a:srgbClr val="002060"/>
              </a:solidFill>
            </a:endParaRPr>
          </a:p>
          <a:p>
            <a:r>
              <a:rPr lang="en-US" dirty="0" smtClean="0">
                <a:solidFill>
                  <a:srgbClr val="002060"/>
                </a:solidFill>
              </a:rPr>
              <a:t>If you do a personal altar for your personal practice, connecting with this grandmother at this time would do wonders to enhance your process during our time together.</a:t>
            </a:r>
            <a:endParaRPr lang="en-US" dirty="0">
              <a:solidFill>
                <a:srgbClr val="002060"/>
              </a:solidFill>
            </a:endParaRPr>
          </a:p>
          <a:p>
            <a:endParaRPr lang="en-US" dirty="0" smtClean="0">
              <a:solidFill>
                <a:srgbClr val="002060"/>
              </a:solidFill>
            </a:endParaRPr>
          </a:p>
          <a:p>
            <a:r>
              <a:rPr lang="en-US" dirty="0">
                <a:solidFill>
                  <a:srgbClr val="002060"/>
                </a:solidFill>
              </a:rPr>
              <a:t>Other archetypal energies that lend themselves well to this Portal are </a:t>
            </a:r>
            <a:r>
              <a:rPr lang="en-US" dirty="0" smtClean="0">
                <a:solidFill>
                  <a:srgbClr val="002060"/>
                </a:solidFill>
              </a:rPr>
              <a:t>Lakshmi, </a:t>
            </a:r>
            <a:r>
              <a:rPr lang="en-US" dirty="0" err="1" smtClean="0">
                <a:solidFill>
                  <a:srgbClr val="002060"/>
                </a:solidFill>
              </a:rPr>
              <a:t>Parvati</a:t>
            </a:r>
            <a:r>
              <a:rPr lang="en-US" dirty="0" smtClean="0">
                <a:solidFill>
                  <a:srgbClr val="002060"/>
                </a:solidFill>
              </a:rPr>
              <a:t>, or </a:t>
            </a:r>
            <a:r>
              <a:rPr lang="en-US" dirty="0" err="1" smtClean="0">
                <a:solidFill>
                  <a:srgbClr val="002060"/>
                </a:solidFill>
              </a:rPr>
              <a:t>Saraswati</a:t>
            </a:r>
            <a:r>
              <a:rPr lang="en-US" dirty="0" smtClean="0">
                <a:solidFill>
                  <a:srgbClr val="002060"/>
                </a:solidFill>
              </a:rPr>
              <a:t> </a:t>
            </a:r>
            <a:r>
              <a:rPr lang="en-US" dirty="0">
                <a:solidFill>
                  <a:srgbClr val="002060"/>
                </a:solidFill>
              </a:rPr>
              <a:t>of the Hindu tradition, Isis of the </a:t>
            </a:r>
            <a:r>
              <a:rPr lang="en-US" dirty="0" err="1">
                <a:solidFill>
                  <a:srgbClr val="002060"/>
                </a:solidFill>
              </a:rPr>
              <a:t>Khamitic</a:t>
            </a:r>
            <a:r>
              <a:rPr lang="en-US" dirty="0">
                <a:solidFill>
                  <a:srgbClr val="002060"/>
                </a:solidFill>
              </a:rPr>
              <a:t> tradition, the Goddess Dianna, and of course, Mother Mary and Mary Magdalene from the Christian tradition.  Connecting with any of these guardians will allow you to make a connection to the real you, the Divine You that dwells within.  Allow them to help you purify your heart within and without, so our outer world reflects our inner world</a:t>
            </a:r>
            <a:r>
              <a:rPr lang="en-US" dirty="0" smtClean="0">
                <a:solidFill>
                  <a:srgbClr val="002060"/>
                </a:solidFill>
              </a:rPr>
              <a:t>.</a:t>
            </a:r>
            <a:endParaRPr lang="en-US" dirty="0"/>
          </a:p>
        </p:txBody>
      </p:sp>
      <p:pic>
        <p:nvPicPr>
          <p:cNvPr id="3" name="Picture 2" descr="https://www.mcssl.com/content/151649/070221z0404.jpg"/>
          <p:cNvPicPr>
            <a:picLocks noChangeAspect="1" noChangeArrowheads="1"/>
          </p:cNvPicPr>
          <p:nvPr/>
        </p:nvPicPr>
        <p:blipFill rotWithShape="1">
          <a:blip r:embed="rId2">
            <a:extLst>
              <a:ext uri="{28A0092B-C50C-407E-A947-70E740481C1C}">
                <a14:useLocalDpi xmlns:a14="http://schemas.microsoft.com/office/drawing/2010/main" val="0"/>
              </a:ext>
            </a:extLst>
          </a:blip>
          <a:srcRect l="8504" r="26769"/>
          <a:stretch/>
        </p:blipFill>
        <p:spPr bwMode="auto">
          <a:xfrm>
            <a:off x="7697664" y="855473"/>
            <a:ext cx="4253932" cy="49708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117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3400" y="1485900"/>
            <a:ext cx="7296150" cy="4339650"/>
          </a:xfrm>
          <a:prstGeom prst="rect">
            <a:avLst/>
          </a:prstGeom>
          <a:noFill/>
        </p:spPr>
        <p:txBody>
          <a:bodyPr wrap="square" rtlCol="0">
            <a:spAutoFit/>
          </a:bodyPr>
          <a:lstStyle/>
          <a:p>
            <a:r>
              <a:rPr lang="en-US" sz="2400" b="1" u="sng" dirty="0">
                <a:solidFill>
                  <a:srgbClr val="002060"/>
                </a:solidFill>
              </a:rPr>
              <a:t>The Grandmother this Month:  Becomes Her Vision </a:t>
            </a:r>
            <a:endParaRPr lang="en-US" sz="2400" dirty="0">
              <a:solidFill>
                <a:srgbClr val="002060"/>
              </a:solidFill>
            </a:endParaRPr>
          </a:p>
          <a:p>
            <a:r>
              <a:rPr lang="en-US" b="1" dirty="0">
                <a:solidFill>
                  <a:srgbClr val="002060"/>
                </a:solidFill>
              </a:rPr>
              <a:t>                  </a:t>
            </a:r>
            <a:r>
              <a:rPr lang="en-US" b="1" u="sng" dirty="0">
                <a:solidFill>
                  <a:srgbClr val="002060"/>
                </a:solidFill>
              </a:rPr>
              <a:t>The Guardian of Transformation and Transmutation</a:t>
            </a:r>
          </a:p>
          <a:p>
            <a:r>
              <a:rPr lang="en-US" b="1" dirty="0">
                <a:solidFill>
                  <a:srgbClr val="002060"/>
                </a:solidFill>
              </a:rPr>
              <a:t>            The Keeper of the Emergence of Spirit into Physical Form</a:t>
            </a:r>
            <a:r>
              <a:rPr lang="en-US" dirty="0">
                <a:solidFill>
                  <a:srgbClr val="000000"/>
                </a:solidFill>
                <a:latin typeface="Open Sans"/>
              </a:rPr>
              <a:t>     </a:t>
            </a:r>
          </a:p>
          <a:p>
            <a:r>
              <a:rPr lang="en-US" b="1" dirty="0">
                <a:solidFill>
                  <a:srgbClr val="002060"/>
                </a:solidFill>
              </a:rPr>
              <a:t>  The Mother of Alchemical Changes and Rites of Passage into Wholeness</a:t>
            </a:r>
          </a:p>
          <a:p>
            <a:r>
              <a:rPr lang="en-US" b="1" dirty="0">
                <a:solidFill>
                  <a:srgbClr val="002060"/>
                </a:solidFill>
              </a:rPr>
              <a:t>                 The Guardian of Personal History, Becoming, and Myth</a:t>
            </a:r>
          </a:p>
          <a:p>
            <a:r>
              <a:rPr lang="en-US" dirty="0">
                <a:solidFill>
                  <a:srgbClr val="002060"/>
                </a:solidFill>
              </a:rPr>
              <a:t>                                                              </a:t>
            </a:r>
          </a:p>
          <a:p>
            <a:r>
              <a:rPr lang="en-US" b="1" dirty="0">
                <a:solidFill>
                  <a:srgbClr val="002060"/>
                </a:solidFill>
              </a:rPr>
              <a:t>She teaches us:</a:t>
            </a:r>
            <a:endParaRPr lang="en-US" dirty="0">
              <a:solidFill>
                <a:srgbClr val="002060"/>
              </a:solidFill>
            </a:endParaRPr>
          </a:p>
          <a:p>
            <a:pPr marL="285750" lvl="0" indent="-285750">
              <a:buFont typeface="Arial" panose="020B0604020202020204" pitchFamily="34" charset="0"/>
              <a:buChar char="•"/>
            </a:pPr>
            <a:r>
              <a:rPr lang="en-US" b="1" dirty="0">
                <a:solidFill>
                  <a:srgbClr val="002060"/>
                </a:solidFill>
              </a:rPr>
              <a:t>How to become our visions and own our wholeness;</a:t>
            </a:r>
          </a:p>
          <a:p>
            <a:pPr marL="285750" lvl="0" indent="-285750">
              <a:buFont typeface="Arial" panose="020B0604020202020204" pitchFamily="34" charset="0"/>
              <a:buChar char="•"/>
            </a:pPr>
            <a:r>
              <a:rPr lang="en-US" b="1" dirty="0">
                <a:solidFill>
                  <a:srgbClr val="002060"/>
                </a:solidFill>
              </a:rPr>
              <a:t>How to release the old Self and step into the realized dream;</a:t>
            </a:r>
          </a:p>
          <a:p>
            <a:pPr marL="285750" lvl="0" indent="-285750">
              <a:buFont typeface="Arial" panose="020B0604020202020204" pitchFamily="34" charset="0"/>
              <a:buChar char="•"/>
            </a:pPr>
            <a:r>
              <a:rPr lang="en-US" b="1" dirty="0">
                <a:solidFill>
                  <a:srgbClr val="002060"/>
                </a:solidFill>
              </a:rPr>
              <a:t>How to honor the process that brought us through the changes and transformation;</a:t>
            </a:r>
          </a:p>
          <a:p>
            <a:pPr marL="285750" lvl="0" indent="-285750">
              <a:buFont typeface="Arial" panose="020B0604020202020204" pitchFamily="34" charset="0"/>
              <a:buChar char="•"/>
            </a:pPr>
            <a:r>
              <a:rPr lang="en-US" b="1" dirty="0">
                <a:solidFill>
                  <a:srgbClr val="002060"/>
                </a:solidFill>
              </a:rPr>
              <a:t>How to mark the Rite of Passage into Wholeness and Celebrate the Vision we have become;</a:t>
            </a:r>
          </a:p>
          <a:p>
            <a:pPr marL="285750" lvl="0" indent="-285750">
              <a:buFont typeface="Arial" panose="020B0604020202020204" pitchFamily="34" charset="0"/>
              <a:buChar char="•"/>
            </a:pPr>
            <a:r>
              <a:rPr lang="en-US" b="1" dirty="0">
                <a:solidFill>
                  <a:srgbClr val="002060"/>
                </a:solidFill>
              </a:rPr>
              <a:t>How to BE THE TRUTH.</a:t>
            </a:r>
          </a:p>
          <a:p>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6807" t="-879" r="18767" b="879"/>
          <a:stretch/>
        </p:blipFill>
        <p:spPr>
          <a:xfrm>
            <a:off x="1407752" y="1808018"/>
            <a:ext cx="2190750" cy="3248025"/>
          </a:xfrm>
          <a:prstGeom prst="rect">
            <a:avLst/>
          </a:prstGeom>
        </p:spPr>
      </p:pic>
    </p:spTree>
    <p:extLst>
      <p:ext uri="{BB962C8B-B14F-4D97-AF65-F5344CB8AC3E}">
        <p14:creationId xmlns:p14="http://schemas.microsoft.com/office/powerpoint/2010/main" val="155213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11980" y="1045785"/>
            <a:ext cx="5003620" cy="2308324"/>
          </a:xfrm>
          <a:prstGeom prst="rect">
            <a:avLst/>
          </a:prstGeom>
          <a:noFill/>
        </p:spPr>
        <p:txBody>
          <a:bodyPr wrap="square" rtlCol="0">
            <a:spAutoFit/>
          </a:bodyPr>
          <a:lstStyle/>
          <a:p>
            <a:pPr algn="ctr"/>
            <a:r>
              <a:rPr lang="en-US" sz="4800" b="1" dirty="0" smtClean="0">
                <a:solidFill>
                  <a:srgbClr val="002060"/>
                </a:solidFill>
              </a:rPr>
              <a:t>The Importance of </a:t>
            </a:r>
          </a:p>
          <a:p>
            <a:pPr algn="ctr"/>
            <a:r>
              <a:rPr lang="en-US" sz="4800" b="1" dirty="0" smtClean="0">
                <a:solidFill>
                  <a:srgbClr val="002060"/>
                </a:solidFill>
              </a:rPr>
              <a:t>A Daily Spiritual Practice</a:t>
            </a:r>
            <a:endParaRPr lang="en-US" sz="4800" b="1" dirty="0">
              <a:solidFill>
                <a:srgbClr val="00206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471037"/>
            <a:ext cx="4737100" cy="3457820"/>
          </a:xfrm>
          <a:prstGeom prst="rect">
            <a:avLst/>
          </a:prstGeom>
          <a:ln>
            <a:noFill/>
          </a:ln>
          <a:effectLst>
            <a:softEdge rad="112500"/>
          </a:effectLst>
        </p:spPr>
      </p:pic>
      <p:sp>
        <p:nvSpPr>
          <p:cNvPr id="5" name="TextBox 4"/>
          <p:cNvSpPr txBox="1"/>
          <p:nvPr/>
        </p:nvSpPr>
        <p:spPr>
          <a:xfrm>
            <a:off x="558800" y="4025900"/>
            <a:ext cx="11163300" cy="2862322"/>
          </a:xfrm>
          <a:prstGeom prst="rect">
            <a:avLst/>
          </a:prstGeom>
          <a:noFill/>
        </p:spPr>
        <p:txBody>
          <a:bodyPr wrap="square" rtlCol="0">
            <a:spAutoFit/>
          </a:bodyPr>
          <a:lstStyle/>
          <a:p>
            <a:r>
              <a:rPr lang="en-US" sz="2000" b="1" dirty="0" smtClean="0">
                <a:solidFill>
                  <a:srgbClr val="002060"/>
                </a:solidFill>
              </a:rPr>
              <a:t>My definition:  Anything that opens your heart, that gives you joy, and connects you to your Higher Wisdom and Noble Thought. </a:t>
            </a:r>
          </a:p>
          <a:p>
            <a:endParaRPr lang="en-US" sz="2000" b="1" dirty="0" smtClean="0">
              <a:solidFill>
                <a:srgbClr val="002060"/>
              </a:solidFill>
            </a:endParaRPr>
          </a:p>
          <a:p>
            <a:r>
              <a:rPr lang="en-US" sz="2000" b="1" dirty="0" smtClean="0">
                <a:solidFill>
                  <a:srgbClr val="002060"/>
                </a:solidFill>
              </a:rPr>
              <a:t>I </a:t>
            </a:r>
            <a:r>
              <a:rPr lang="en-US" sz="2000" b="1" dirty="0">
                <a:solidFill>
                  <a:srgbClr val="002060"/>
                </a:solidFill>
              </a:rPr>
              <a:t>teach this first is because your physical body needs a Spiritual practice of some sort like it needs food! Notice I said Spiritual Practice—not religion. The religions of this planet, up to this point have been vehicles for encouraging and training in Spiritual Practice. However, many have a tendency to focus on the “type of religion” and skip the practice. The practice is the point of religion and not the other way around. If you skip it, you miss it, and your body pays for it.  </a:t>
            </a:r>
          </a:p>
          <a:p>
            <a:r>
              <a:rPr lang="en-US" sz="2000" b="1" dirty="0">
                <a:solidFill>
                  <a:srgbClr val="002060"/>
                </a:solidFill>
              </a:rPr>
              <a:t> </a:t>
            </a:r>
          </a:p>
        </p:txBody>
      </p:sp>
    </p:spTree>
    <p:extLst>
      <p:ext uri="{BB962C8B-B14F-4D97-AF65-F5344CB8AC3E}">
        <p14:creationId xmlns:p14="http://schemas.microsoft.com/office/powerpoint/2010/main" val="21927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500" y="266700"/>
            <a:ext cx="1289135" cy="646331"/>
          </a:xfrm>
          <a:prstGeom prst="rect">
            <a:avLst/>
          </a:prstGeom>
          <a:noFill/>
        </p:spPr>
        <p:txBody>
          <a:bodyPr wrap="none" rtlCol="0">
            <a:spAutoFit/>
          </a:bodyPr>
          <a:lstStyle/>
          <a:p>
            <a:r>
              <a:rPr lang="en-US" sz="3600" b="1" i="1" dirty="0" smtClean="0">
                <a:solidFill>
                  <a:srgbClr val="002060"/>
                </a:solidFill>
              </a:rPr>
              <a:t>This…</a:t>
            </a:r>
            <a:endParaRPr lang="en-US" sz="3600" b="1" i="1" dirty="0">
              <a:solidFill>
                <a:srgbClr val="00206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4800" y="3009900"/>
            <a:ext cx="5029200" cy="3378200"/>
          </a:xfrm>
          <a:prstGeom prst="rect">
            <a:avLst/>
          </a:prstGeom>
          <a:ln>
            <a:noFill/>
          </a:ln>
          <a:effectLst>
            <a:softEdge rad="112500"/>
          </a:effectLst>
        </p:spPr>
      </p:pic>
      <p:sp>
        <p:nvSpPr>
          <p:cNvPr id="4" name="TextBox 3"/>
          <p:cNvSpPr txBox="1"/>
          <p:nvPr/>
        </p:nvSpPr>
        <p:spPr>
          <a:xfrm>
            <a:off x="6177780" y="2278965"/>
            <a:ext cx="2509020" cy="646331"/>
          </a:xfrm>
          <a:prstGeom prst="rect">
            <a:avLst/>
          </a:prstGeom>
          <a:noFill/>
        </p:spPr>
        <p:txBody>
          <a:bodyPr wrap="none" rtlCol="0">
            <a:spAutoFit/>
          </a:bodyPr>
          <a:lstStyle/>
          <a:p>
            <a:r>
              <a:rPr lang="en-US" sz="3600" b="1" i="1" dirty="0">
                <a:solidFill>
                  <a:srgbClr val="002060"/>
                </a:solidFill>
              </a:rPr>
              <a:t>v</a:t>
            </a:r>
            <a:r>
              <a:rPr lang="en-US" sz="3600" b="1" i="1" dirty="0" smtClean="0">
                <a:solidFill>
                  <a:srgbClr val="002060"/>
                </a:solidFill>
              </a:rPr>
              <a:t>erses this…</a:t>
            </a:r>
            <a:endParaRPr lang="en-US" sz="3600" b="1" i="1" dirty="0">
              <a:solidFill>
                <a:srgbClr val="00206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913031"/>
            <a:ext cx="5029200" cy="3378200"/>
          </a:xfrm>
          <a:prstGeom prst="rect">
            <a:avLst/>
          </a:prstGeom>
          <a:ln>
            <a:noFill/>
          </a:ln>
          <a:effectLst>
            <a:softEdge rad="112500"/>
          </a:effectLst>
        </p:spPr>
      </p:pic>
    </p:spTree>
    <p:extLst>
      <p:ext uri="{BB962C8B-B14F-4D97-AF65-F5344CB8AC3E}">
        <p14:creationId xmlns:p14="http://schemas.microsoft.com/office/powerpoint/2010/main" val="1520778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80" y="995046"/>
            <a:ext cx="3771356" cy="2757804"/>
          </a:xfrm>
          <a:prstGeom prst="rect">
            <a:avLst/>
          </a:prstGeom>
          <a:ln>
            <a:noFill/>
          </a:ln>
          <a:effectLst>
            <a:softEdge rad="112500"/>
          </a:effectLst>
        </p:spPr>
      </p:pic>
      <p:sp>
        <p:nvSpPr>
          <p:cNvPr id="3" name="TextBox 2"/>
          <p:cNvSpPr txBox="1"/>
          <p:nvPr/>
        </p:nvSpPr>
        <p:spPr>
          <a:xfrm>
            <a:off x="3285671" y="268960"/>
            <a:ext cx="4819974" cy="646331"/>
          </a:xfrm>
          <a:prstGeom prst="rect">
            <a:avLst/>
          </a:prstGeom>
          <a:noFill/>
        </p:spPr>
        <p:txBody>
          <a:bodyPr wrap="none" rtlCol="0">
            <a:spAutoFit/>
          </a:bodyPr>
          <a:lstStyle/>
          <a:p>
            <a:r>
              <a:rPr lang="en-US" sz="3600" b="1" dirty="0" smtClean="0">
                <a:solidFill>
                  <a:srgbClr val="002060"/>
                </a:solidFill>
              </a:rPr>
              <a:t>The Human Energy Field</a:t>
            </a:r>
            <a:endParaRPr lang="en-US" sz="3600" b="1" dirty="0">
              <a:solidFill>
                <a:srgbClr val="002060"/>
              </a:solidFill>
            </a:endParaRPr>
          </a:p>
        </p:txBody>
      </p:sp>
      <p:sp>
        <p:nvSpPr>
          <p:cNvPr id="4" name="TextBox 3"/>
          <p:cNvSpPr txBox="1"/>
          <p:nvPr/>
        </p:nvSpPr>
        <p:spPr>
          <a:xfrm>
            <a:off x="228600" y="3847565"/>
            <a:ext cx="11455400" cy="2862322"/>
          </a:xfrm>
          <a:prstGeom prst="rect">
            <a:avLst/>
          </a:prstGeom>
          <a:noFill/>
        </p:spPr>
        <p:txBody>
          <a:bodyPr wrap="square" rtlCol="0">
            <a:spAutoFit/>
          </a:bodyPr>
          <a:lstStyle/>
          <a:p>
            <a:r>
              <a:rPr lang="en-US" sz="2000" b="1" dirty="0">
                <a:solidFill>
                  <a:srgbClr val="002060"/>
                </a:solidFill>
              </a:rPr>
              <a:t>S</a:t>
            </a:r>
            <a:r>
              <a:rPr lang="en-US" sz="2000" b="1" dirty="0" smtClean="0">
                <a:solidFill>
                  <a:srgbClr val="002060"/>
                </a:solidFill>
              </a:rPr>
              <a:t>cientists </a:t>
            </a:r>
            <a:r>
              <a:rPr lang="en-US" sz="2000" b="1" dirty="0">
                <a:solidFill>
                  <a:srgbClr val="002060"/>
                </a:solidFill>
              </a:rPr>
              <a:t>have now coined the word, “bio-photons” to refer to the tiny particles of actual physical light that make up this electro-magnetic field. This field “Sources” the </a:t>
            </a:r>
            <a:r>
              <a:rPr lang="en-US" sz="2000" b="1" dirty="0" smtClean="0">
                <a:solidFill>
                  <a:srgbClr val="002060"/>
                </a:solidFill>
              </a:rPr>
              <a:t>physical body </a:t>
            </a:r>
            <a:r>
              <a:rPr lang="en-US" sz="2000" b="1" dirty="0">
                <a:solidFill>
                  <a:srgbClr val="002060"/>
                </a:solidFill>
              </a:rPr>
              <a:t>and keeps it functional. </a:t>
            </a:r>
            <a:r>
              <a:rPr lang="en-US" sz="2000" b="1" dirty="0" smtClean="0">
                <a:solidFill>
                  <a:srgbClr val="002060"/>
                </a:solidFill>
              </a:rPr>
              <a:t>It literally </a:t>
            </a:r>
            <a:r>
              <a:rPr lang="en-US" sz="2000" b="1" dirty="0">
                <a:solidFill>
                  <a:srgbClr val="002060"/>
                </a:solidFill>
              </a:rPr>
              <a:t>feeds and supports the physical body and actually keeps it functioning in a healthy way.  It holds the physical parts together and keeps them bathed in nourishment</a:t>
            </a:r>
            <a:r>
              <a:rPr lang="en-US" sz="2000" b="1" dirty="0" smtClean="0">
                <a:solidFill>
                  <a:srgbClr val="002060"/>
                </a:solidFill>
              </a:rPr>
              <a:t>.</a:t>
            </a:r>
          </a:p>
          <a:p>
            <a:endParaRPr lang="en-US" sz="2000" b="1" dirty="0" smtClean="0">
              <a:solidFill>
                <a:srgbClr val="002060"/>
              </a:solidFill>
            </a:endParaRPr>
          </a:p>
          <a:p>
            <a:r>
              <a:rPr lang="en-US" sz="2000" b="1" dirty="0">
                <a:solidFill>
                  <a:srgbClr val="002060"/>
                </a:solidFill>
              </a:rPr>
              <a:t>But this field needs attention and support in order to function properly, as well. So how do we feed and Source our Energy Body—the beautiful field of living light that surrounds our physical body and holds it in form? What does it need to be healthy? This is the part of you that houses your soul. So another way to ask that question is, “How do you feed your soul?” </a:t>
            </a:r>
            <a:endParaRPr lang="en-US" sz="2000" dirty="0"/>
          </a:p>
        </p:txBody>
      </p:sp>
    </p:spTree>
    <p:extLst>
      <p:ext uri="{BB962C8B-B14F-4D97-AF65-F5344CB8AC3E}">
        <p14:creationId xmlns:p14="http://schemas.microsoft.com/office/powerpoint/2010/main" val="392982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352" r="3329"/>
          <a:stretch/>
        </p:blipFill>
        <p:spPr>
          <a:xfrm>
            <a:off x="1026307" y="347728"/>
            <a:ext cx="9723549" cy="3418647"/>
          </a:xfrm>
          <a:prstGeom prst="rect">
            <a:avLst/>
          </a:prstGeom>
          <a:ln>
            <a:noFill/>
          </a:ln>
          <a:effectLst>
            <a:softEdge rad="112500"/>
          </a:effectLst>
        </p:spPr>
      </p:pic>
      <p:sp>
        <p:nvSpPr>
          <p:cNvPr id="3" name="TextBox 2"/>
          <p:cNvSpPr txBox="1"/>
          <p:nvPr/>
        </p:nvSpPr>
        <p:spPr>
          <a:xfrm>
            <a:off x="1559261" y="4043967"/>
            <a:ext cx="8911414" cy="1200329"/>
          </a:xfrm>
          <a:prstGeom prst="rect">
            <a:avLst/>
          </a:prstGeom>
          <a:noFill/>
        </p:spPr>
        <p:txBody>
          <a:bodyPr wrap="none" rtlCol="0">
            <a:spAutoFit/>
          </a:bodyPr>
          <a:lstStyle/>
          <a:p>
            <a:r>
              <a:rPr lang="en-US" sz="3600" b="1" i="1" dirty="0" smtClean="0">
                <a:solidFill>
                  <a:srgbClr val="002060"/>
                </a:solidFill>
                <a:latin typeface="Gabriola" panose="04040605051002020D02" pitchFamily="82" charset="0"/>
                <a:cs typeface="Estrangelo Edessa" panose="03080600000000000000" pitchFamily="66" charset="0"/>
              </a:rPr>
              <a:t>Laying the Groundwork for our practice, Setting our Intention, </a:t>
            </a:r>
          </a:p>
          <a:p>
            <a:r>
              <a:rPr lang="en-US" sz="3600" b="1" i="1" dirty="0" smtClean="0">
                <a:solidFill>
                  <a:srgbClr val="002060"/>
                </a:solidFill>
                <a:latin typeface="Gabriola" panose="04040605051002020D02" pitchFamily="82" charset="0"/>
                <a:cs typeface="Estrangelo Edessa" panose="03080600000000000000" pitchFamily="66" charset="0"/>
              </a:rPr>
              <a:t>                                     Structure a</a:t>
            </a:r>
            <a:r>
              <a:rPr lang="en-US" sz="3600" b="1" i="1" dirty="0" smtClean="0">
                <a:solidFill>
                  <a:srgbClr val="002060"/>
                </a:solidFill>
                <a:latin typeface="Gabriola" panose="04040605051002020D02" pitchFamily="82" charset="0"/>
              </a:rPr>
              <a:t>nd Process</a:t>
            </a:r>
            <a:endParaRPr lang="en-US" sz="3600" dirty="0"/>
          </a:p>
        </p:txBody>
      </p:sp>
    </p:spTree>
    <p:extLst>
      <p:ext uri="{BB962C8B-B14F-4D97-AF65-F5344CB8AC3E}">
        <p14:creationId xmlns:p14="http://schemas.microsoft.com/office/powerpoint/2010/main" val="940387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8799" y="791676"/>
            <a:ext cx="7696200" cy="4893647"/>
          </a:xfrm>
          <a:prstGeom prst="rect">
            <a:avLst/>
          </a:prstGeom>
          <a:noFill/>
        </p:spPr>
        <p:txBody>
          <a:bodyPr wrap="square" rtlCol="0">
            <a:spAutoFit/>
          </a:bodyPr>
          <a:lstStyle/>
          <a:p>
            <a:pPr algn="ctr"/>
            <a:r>
              <a:rPr lang="en-US" sz="2400" b="1" dirty="0" smtClean="0">
                <a:solidFill>
                  <a:srgbClr val="002060"/>
                </a:solidFill>
              </a:rPr>
              <a:t>NECESARRY INGREDIENTS</a:t>
            </a:r>
            <a:endParaRPr lang="en-US" sz="2400" b="1" dirty="0">
              <a:solidFill>
                <a:srgbClr val="002060"/>
              </a:solidFill>
            </a:endParaRPr>
          </a:p>
          <a:p>
            <a:pPr algn="ctr"/>
            <a:endParaRPr lang="en-US" sz="2400" dirty="0">
              <a:solidFill>
                <a:srgbClr val="002060"/>
              </a:solidFill>
            </a:endParaRPr>
          </a:p>
          <a:p>
            <a:pPr marL="457200" indent="-457200">
              <a:buFont typeface="Arial" panose="020B0604020202020204" pitchFamily="34" charset="0"/>
              <a:buChar char="•"/>
            </a:pPr>
            <a:r>
              <a:rPr lang="en-US" sz="2400" b="1" dirty="0">
                <a:solidFill>
                  <a:srgbClr val="002060"/>
                </a:solidFill>
              </a:rPr>
              <a:t>FAITH: Trust in “The-Spirit-that-moves-in-All-Things;”</a:t>
            </a:r>
          </a:p>
          <a:p>
            <a:pPr marL="457200" indent="-457200">
              <a:buFont typeface="Arial" panose="020B0604020202020204" pitchFamily="34" charset="0"/>
              <a:buChar char="•"/>
            </a:pPr>
            <a:r>
              <a:rPr lang="en-US" sz="2400" b="1" dirty="0" smtClean="0">
                <a:solidFill>
                  <a:srgbClr val="002060"/>
                </a:solidFill>
              </a:rPr>
              <a:t>PRAYER and/or MEDIATATION: </a:t>
            </a:r>
            <a:r>
              <a:rPr lang="en-US" sz="2400" b="1" dirty="0">
                <a:solidFill>
                  <a:srgbClr val="002060"/>
                </a:solidFill>
              </a:rPr>
              <a:t>A way to communicate with that energy </a:t>
            </a:r>
            <a:r>
              <a:rPr lang="en-US" sz="2400" b="1" dirty="0" smtClean="0">
                <a:solidFill>
                  <a:srgbClr val="002060"/>
                </a:solidFill>
              </a:rPr>
              <a:t>that feels </a:t>
            </a:r>
            <a:r>
              <a:rPr lang="en-US" sz="2400" b="1" dirty="0">
                <a:solidFill>
                  <a:srgbClr val="002060"/>
                </a:solidFill>
              </a:rPr>
              <a:t>good to you; and</a:t>
            </a:r>
          </a:p>
          <a:p>
            <a:pPr marL="457200" indent="-457200">
              <a:buFont typeface="Arial" panose="020B0604020202020204" pitchFamily="34" charset="0"/>
              <a:buChar char="•"/>
            </a:pPr>
            <a:r>
              <a:rPr lang="en-US" sz="2400" b="1" dirty="0">
                <a:solidFill>
                  <a:srgbClr val="002060"/>
                </a:solidFill>
              </a:rPr>
              <a:t>TIME: set aside to make that connection for yourself.</a:t>
            </a:r>
          </a:p>
          <a:p>
            <a:endParaRPr lang="en-US" sz="2400" b="1" dirty="0">
              <a:solidFill>
                <a:srgbClr val="002060"/>
              </a:solidFill>
            </a:endParaRPr>
          </a:p>
          <a:p>
            <a:pPr algn="ctr"/>
            <a:r>
              <a:rPr lang="en-US" sz="2400" b="1" dirty="0">
                <a:solidFill>
                  <a:srgbClr val="002060"/>
                </a:solidFill>
              </a:rPr>
              <a:t>PURPOSE</a:t>
            </a:r>
          </a:p>
          <a:p>
            <a:pPr marL="457200" indent="-457200">
              <a:buFont typeface="Arial" panose="020B0604020202020204" pitchFamily="34" charset="0"/>
              <a:buChar char="•"/>
            </a:pPr>
            <a:r>
              <a:rPr lang="en-US" sz="2400" b="1" dirty="0">
                <a:solidFill>
                  <a:srgbClr val="002060"/>
                </a:solidFill>
              </a:rPr>
              <a:t>To raise the vibration of the physical body to keep it healthy;</a:t>
            </a:r>
          </a:p>
          <a:p>
            <a:pPr marL="457200" indent="-457200">
              <a:buFont typeface="Arial" panose="020B0604020202020204" pitchFamily="34" charset="0"/>
              <a:buChar char="•"/>
            </a:pPr>
            <a:r>
              <a:rPr lang="en-US" sz="2400" b="1" dirty="0">
                <a:solidFill>
                  <a:srgbClr val="002060"/>
                </a:solidFill>
              </a:rPr>
              <a:t>To Source your energy body to allow you to maintain your presence here on this physical plane as long as you desire.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300" y="977900"/>
            <a:ext cx="4127499" cy="4521200"/>
          </a:xfrm>
          <a:prstGeom prst="rect">
            <a:avLst/>
          </a:prstGeom>
          <a:ln>
            <a:noFill/>
          </a:ln>
          <a:effectLst>
            <a:softEdge rad="112500"/>
          </a:effectLst>
        </p:spPr>
      </p:pic>
    </p:spTree>
    <p:extLst>
      <p:ext uri="{BB962C8B-B14F-4D97-AF65-F5344CB8AC3E}">
        <p14:creationId xmlns:p14="http://schemas.microsoft.com/office/powerpoint/2010/main" val="2393168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26100" y="635000"/>
            <a:ext cx="5791200" cy="5909310"/>
          </a:xfrm>
          <a:prstGeom prst="rect">
            <a:avLst/>
          </a:prstGeom>
          <a:noFill/>
        </p:spPr>
        <p:txBody>
          <a:bodyPr wrap="square" rtlCol="0">
            <a:spAutoFit/>
          </a:bodyPr>
          <a:lstStyle/>
          <a:p>
            <a:r>
              <a:rPr lang="en-US" b="1" dirty="0">
                <a:solidFill>
                  <a:srgbClr val="002060"/>
                </a:solidFill>
              </a:rPr>
              <a:t>Things you might want to include in your quiet time:</a:t>
            </a:r>
          </a:p>
          <a:p>
            <a:pPr marL="285750" indent="-285750">
              <a:buFont typeface="Arial" panose="020B0604020202020204" pitchFamily="34" charset="0"/>
              <a:buChar char="•"/>
            </a:pPr>
            <a:r>
              <a:rPr lang="en-US" sz="2000" dirty="0">
                <a:solidFill>
                  <a:srgbClr val="002060"/>
                </a:solidFill>
              </a:rPr>
              <a:t>Prayer</a:t>
            </a:r>
          </a:p>
          <a:p>
            <a:pPr marL="285750" indent="-285750">
              <a:buFont typeface="Arial" panose="020B0604020202020204" pitchFamily="34" charset="0"/>
              <a:buChar char="•"/>
            </a:pPr>
            <a:r>
              <a:rPr lang="en-US" sz="2000" dirty="0">
                <a:solidFill>
                  <a:srgbClr val="002060"/>
                </a:solidFill>
              </a:rPr>
              <a:t>Silence</a:t>
            </a:r>
          </a:p>
          <a:p>
            <a:pPr marL="285750" indent="-285750">
              <a:buFont typeface="Arial" panose="020B0604020202020204" pitchFamily="34" charset="0"/>
              <a:buChar char="•"/>
            </a:pPr>
            <a:r>
              <a:rPr lang="en-US" sz="2000" dirty="0">
                <a:solidFill>
                  <a:srgbClr val="002060"/>
                </a:solidFill>
              </a:rPr>
              <a:t>Music</a:t>
            </a:r>
          </a:p>
          <a:p>
            <a:pPr marL="285750" indent="-285750">
              <a:buFont typeface="Arial" panose="020B0604020202020204" pitchFamily="34" charset="0"/>
              <a:buChar char="•"/>
            </a:pPr>
            <a:r>
              <a:rPr lang="en-US" sz="2000" dirty="0">
                <a:solidFill>
                  <a:srgbClr val="002060"/>
                </a:solidFill>
              </a:rPr>
              <a:t>Create an Altar</a:t>
            </a:r>
          </a:p>
          <a:p>
            <a:pPr marL="285750" indent="-285750">
              <a:buFont typeface="Arial" panose="020B0604020202020204" pitchFamily="34" charset="0"/>
              <a:buChar char="•"/>
            </a:pPr>
            <a:r>
              <a:rPr lang="en-US" sz="2000" dirty="0">
                <a:solidFill>
                  <a:srgbClr val="002060"/>
                </a:solidFill>
              </a:rPr>
              <a:t>Meditation</a:t>
            </a:r>
          </a:p>
          <a:p>
            <a:pPr marL="285750" indent="-285750">
              <a:buFont typeface="Arial" panose="020B0604020202020204" pitchFamily="34" charset="0"/>
              <a:buChar char="•"/>
            </a:pPr>
            <a:r>
              <a:rPr lang="en-US" sz="2000" dirty="0">
                <a:solidFill>
                  <a:srgbClr val="002060"/>
                </a:solidFill>
              </a:rPr>
              <a:t>Candles</a:t>
            </a:r>
          </a:p>
          <a:p>
            <a:pPr marL="285750" indent="-285750">
              <a:buFont typeface="Arial" panose="020B0604020202020204" pitchFamily="34" charset="0"/>
              <a:buChar char="•"/>
            </a:pPr>
            <a:r>
              <a:rPr lang="en-US" sz="2000" dirty="0">
                <a:solidFill>
                  <a:srgbClr val="002060"/>
                </a:solidFill>
              </a:rPr>
              <a:t>Dirt time</a:t>
            </a:r>
          </a:p>
          <a:p>
            <a:pPr marL="285750" indent="-285750">
              <a:buFont typeface="Arial" panose="020B0604020202020204" pitchFamily="34" charset="0"/>
              <a:buChar char="•"/>
            </a:pPr>
            <a:r>
              <a:rPr lang="en-US" sz="2000" dirty="0">
                <a:solidFill>
                  <a:srgbClr val="002060"/>
                </a:solidFill>
              </a:rPr>
              <a:t>Chanting</a:t>
            </a:r>
          </a:p>
          <a:p>
            <a:pPr marL="285750" indent="-285750">
              <a:buFont typeface="Arial" panose="020B0604020202020204" pitchFamily="34" charset="0"/>
              <a:buChar char="•"/>
            </a:pPr>
            <a:r>
              <a:rPr lang="en-US" sz="2000" dirty="0">
                <a:solidFill>
                  <a:srgbClr val="002060"/>
                </a:solidFill>
              </a:rPr>
              <a:t>Affirmations</a:t>
            </a:r>
          </a:p>
          <a:p>
            <a:pPr marL="285750" indent="-285750">
              <a:buFont typeface="Arial" panose="020B0604020202020204" pitchFamily="34" charset="0"/>
              <a:buChar char="•"/>
            </a:pPr>
            <a:r>
              <a:rPr lang="en-US" sz="2000" dirty="0">
                <a:solidFill>
                  <a:srgbClr val="002060"/>
                </a:solidFill>
              </a:rPr>
              <a:t>Painting</a:t>
            </a:r>
          </a:p>
          <a:p>
            <a:pPr marL="285750" indent="-285750">
              <a:buFont typeface="Arial" panose="020B0604020202020204" pitchFamily="34" charset="0"/>
              <a:buChar char="•"/>
            </a:pPr>
            <a:r>
              <a:rPr lang="en-US" sz="2000" dirty="0">
                <a:solidFill>
                  <a:srgbClr val="002060"/>
                </a:solidFill>
              </a:rPr>
              <a:t>Reading Sacred Material</a:t>
            </a:r>
          </a:p>
          <a:p>
            <a:pPr marL="285750" indent="-285750">
              <a:buFont typeface="Arial" panose="020B0604020202020204" pitchFamily="34" charset="0"/>
              <a:buChar char="•"/>
            </a:pPr>
            <a:r>
              <a:rPr lang="en-US" sz="2000" dirty="0">
                <a:solidFill>
                  <a:srgbClr val="002060"/>
                </a:solidFill>
              </a:rPr>
              <a:t>Divination Tools</a:t>
            </a:r>
          </a:p>
          <a:p>
            <a:pPr marL="285750" indent="-285750">
              <a:buFont typeface="Arial" panose="020B0604020202020204" pitchFamily="34" charset="0"/>
              <a:buChar char="•"/>
            </a:pPr>
            <a:r>
              <a:rPr lang="en-US" sz="2000" dirty="0">
                <a:solidFill>
                  <a:srgbClr val="002060"/>
                </a:solidFill>
              </a:rPr>
              <a:t>Dancing</a:t>
            </a:r>
          </a:p>
          <a:p>
            <a:pPr marL="285750" indent="-285750">
              <a:buFont typeface="Arial" panose="020B0604020202020204" pitchFamily="34" charset="0"/>
              <a:buChar char="•"/>
            </a:pPr>
            <a:r>
              <a:rPr lang="en-US" sz="2000" dirty="0">
                <a:solidFill>
                  <a:srgbClr val="002060"/>
                </a:solidFill>
              </a:rPr>
              <a:t>Yoga</a:t>
            </a:r>
          </a:p>
          <a:p>
            <a:pPr marL="285750" indent="-285750">
              <a:buFont typeface="Arial" panose="020B0604020202020204" pitchFamily="34" charset="0"/>
              <a:buChar char="•"/>
            </a:pPr>
            <a:r>
              <a:rPr lang="en-US" sz="2000" dirty="0">
                <a:solidFill>
                  <a:srgbClr val="002060"/>
                </a:solidFill>
              </a:rPr>
              <a:t>Sacred Bath</a:t>
            </a:r>
          </a:p>
          <a:p>
            <a:pPr marL="285750" indent="-285750">
              <a:buFont typeface="Arial" panose="020B0604020202020204" pitchFamily="34" charset="0"/>
              <a:buChar char="•"/>
            </a:pPr>
            <a:r>
              <a:rPr lang="en-US" sz="2000" dirty="0">
                <a:solidFill>
                  <a:srgbClr val="002060"/>
                </a:solidFill>
              </a:rPr>
              <a:t>Energetic cleansing tools (essences and oils)</a:t>
            </a:r>
          </a:p>
          <a:p>
            <a:pPr marL="285750" indent="-285750">
              <a:buFont typeface="Arial" panose="020B0604020202020204" pitchFamily="34" charset="0"/>
              <a:buChar char="•"/>
            </a:pPr>
            <a:r>
              <a:rPr lang="en-US" sz="2000" dirty="0">
                <a:solidFill>
                  <a:srgbClr val="002060"/>
                </a:solidFill>
              </a:rPr>
              <a:t>Walking or running</a:t>
            </a:r>
          </a:p>
          <a:p>
            <a:pPr marL="285750" indent="-285750">
              <a:buFont typeface="Arial" panose="020B0604020202020204" pitchFamily="34" charset="0"/>
              <a:buChar char="•"/>
            </a:pPr>
            <a:r>
              <a:rPr lang="en-US" sz="2000" dirty="0">
                <a:solidFill>
                  <a:srgbClr val="002060"/>
                </a:solidFill>
              </a:rPr>
              <a:t>Journaling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193800"/>
            <a:ext cx="5080000" cy="3810000"/>
          </a:xfrm>
          <a:prstGeom prst="rect">
            <a:avLst/>
          </a:prstGeom>
          <a:ln>
            <a:noFill/>
          </a:ln>
          <a:effectLst>
            <a:softEdge rad="112500"/>
          </a:effectLst>
        </p:spPr>
      </p:pic>
    </p:spTree>
    <p:extLst>
      <p:ext uri="{BB962C8B-B14F-4D97-AF65-F5344CB8AC3E}">
        <p14:creationId xmlns:p14="http://schemas.microsoft.com/office/powerpoint/2010/main" val="1237511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3400" y="685800"/>
            <a:ext cx="7150100" cy="5386090"/>
          </a:xfrm>
          <a:prstGeom prst="rect">
            <a:avLst/>
          </a:prstGeom>
          <a:noFill/>
        </p:spPr>
        <p:txBody>
          <a:bodyPr wrap="square" rtlCol="0">
            <a:spAutoFit/>
          </a:bodyPr>
          <a:lstStyle/>
          <a:p>
            <a:r>
              <a:rPr lang="en-US" sz="2400" b="1" dirty="0">
                <a:solidFill>
                  <a:srgbClr val="002060"/>
                </a:solidFill>
              </a:rPr>
              <a:t>Energetic </a:t>
            </a:r>
            <a:r>
              <a:rPr lang="en-US" sz="2400" b="1" dirty="0" smtClean="0">
                <a:solidFill>
                  <a:srgbClr val="002060"/>
                </a:solidFill>
              </a:rPr>
              <a:t>Events</a:t>
            </a:r>
          </a:p>
          <a:p>
            <a:r>
              <a:rPr lang="en-US" sz="2000" b="1" dirty="0" smtClean="0">
                <a:solidFill>
                  <a:srgbClr val="002060"/>
                </a:solidFill>
              </a:rPr>
              <a:t> </a:t>
            </a:r>
            <a:r>
              <a:rPr lang="en-US" sz="2000" b="1" dirty="0">
                <a:solidFill>
                  <a:srgbClr val="002060"/>
                </a:solidFill>
              </a:rPr>
              <a:t>I want to mention a word here about what some would consider “strange” things that might happen as a result of taking this course, and doing these practices (or even attending this class today.) Your body records every event that happens in your life. It is not ignorant. It is your WISDOM! So when you chose to pay a bit of attention to it, (and for women, especially when you pay attention to your womb space) you may have experiences that let you know that you are on the right track. These can show up as simple synchronicities or intuitive hits. For women it can be anything from starting your menses to skipping a cycle altogether and anything in between. You may also start to “hear” your inner voice or the voice of your womb or another part of your body. This is normal and will usually pass after the first month or so. But it might be wise and fun to record the event and even dialog about it in your journal. If it causes you concern, please feel free to contact me.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H="1">
            <a:off x="-318853" y="1188802"/>
            <a:ext cx="5040025" cy="3780019"/>
          </a:xfrm>
          <a:prstGeom prst="ellipse">
            <a:avLst/>
          </a:prstGeom>
          <a:ln>
            <a:noFill/>
          </a:ln>
          <a:effectLst>
            <a:softEdge rad="112500"/>
          </a:effectLst>
        </p:spPr>
      </p:pic>
    </p:spTree>
    <p:extLst>
      <p:ext uri="{BB962C8B-B14F-4D97-AF65-F5344CB8AC3E}">
        <p14:creationId xmlns:p14="http://schemas.microsoft.com/office/powerpoint/2010/main" val="3612563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894" y="281396"/>
            <a:ext cx="5398657" cy="7386638"/>
          </a:xfrm>
          <a:prstGeom prst="rect">
            <a:avLst/>
          </a:prstGeom>
          <a:noFill/>
        </p:spPr>
        <p:txBody>
          <a:bodyPr wrap="none" rtlCol="0">
            <a:spAutoFit/>
          </a:bodyPr>
          <a:lstStyle/>
          <a:p>
            <a:r>
              <a:rPr lang="en-US" sz="2400" b="1" dirty="0" smtClean="0">
                <a:solidFill>
                  <a:srgbClr val="002060"/>
                </a:solidFill>
              </a:rPr>
              <a:t>Homework – The Basics… </a:t>
            </a:r>
          </a:p>
          <a:p>
            <a:r>
              <a:rPr lang="en-US" sz="2400" b="1" dirty="0" smtClean="0">
                <a:solidFill>
                  <a:srgbClr val="002060"/>
                </a:solidFill>
              </a:rPr>
              <a:t>•Begin Daily Epsom Salt Baths </a:t>
            </a:r>
          </a:p>
          <a:p>
            <a:r>
              <a:rPr lang="en-US" sz="2400" b="1" dirty="0" smtClean="0">
                <a:solidFill>
                  <a:srgbClr val="002060"/>
                </a:solidFill>
              </a:rPr>
              <a:t>•Drink 8 glasses of water a day</a:t>
            </a:r>
          </a:p>
          <a:p>
            <a:r>
              <a:rPr lang="en-US" sz="2400" b="1" dirty="0" smtClean="0">
                <a:solidFill>
                  <a:srgbClr val="002060"/>
                </a:solidFill>
              </a:rPr>
              <a:t>•Begin your day with warm lemon water</a:t>
            </a:r>
            <a:endParaRPr lang="en-US" sz="2400" b="1" dirty="0">
              <a:solidFill>
                <a:srgbClr val="002060"/>
              </a:solidFill>
            </a:endParaRPr>
          </a:p>
          <a:p>
            <a:r>
              <a:rPr lang="en-US" sz="2400" b="1" dirty="0" smtClean="0">
                <a:solidFill>
                  <a:srgbClr val="002060"/>
                </a:solidFill>
              </a:rPr>
              <a:t>•Gather your Energetic tools</a:t>
            </a:r>
          </a:p>
          <a:p>
            <a:endParaRPr lang="en-US" sz="2400" b="1" dirty="0">
              <a:solidFill>
                <a:srgbClr val="002060"/>
              </a:solidFill>
            </a:endParaRPr>
          </a:p>
          <a:p>
            <a:r>
              <a:rPr lang="en-US" sz="2400" b="1" dirty="0" smtClean="0">
                <a:solidFill>
                  <a:srgbClr val="002060"/>
                </a:solidFill>
              </a:rPr>
              <a:t>Portal 0: </a:t>
            </a:r>
          </a:p>
          <a:p>
            <a:r>
              <a:rPr lang="en-US" sz="2400" b="1" dirty="0" smtClean="0">
                <a:solidFill>
                  <a:srgbClr val="002060"/>
                </a:solidFill>
              </a:rPr>
              <a:t>Flower Essence: Star of Bethlehem</a:t>
            </a:r>
          </a:p>
          <a:p>
            <a:r>
              <a:rPr lang="en-US" sz="2400" b="1" dirty="0" smtClean="0">
                <a:solidFill>
                  <a:srgbClr val="002060"/>
                </a:solidFill>
              </a:rPr>
              <a:t>Essential Oil:  Frankincense</a:t>
            </a:r>
          </a:p>
          <a:p>
            <a:r>
              <a:rPr lang="en-US" sz="2400" b="1" dirty="0" smtClean="0">
                <a:solidFill>
                  <a:srgbClr val="002060"/>
                </a:solidFill>
              </a:rPr>
              <a:t>Raspberry Leaf Tea</a:t>
            </a:r>
          </a:p>
          <a:p>
            <a:endParaRPr lang="en-US" sz="2400" b="1" dirty="0">
              <a:solidFill>
                <a:srgbClr val="002060"/>
              </a:solidFill>
            </a:endParaRPr>
          </a:p>
          <a:p>
            <a:pPr marL="342900" indent="-342900">
              <a:buFont typeface="Arial" panose="020B0604020202020204" pitchFamily="34" charset="0"/>
              <a:buChar char="•"/>
            </a:pPr>
            <a:r>
              <a:rPr lang="en-US" sz="2400" b="1" dirty="0" smtClean="0">
                <a:solidFill>
                  <a:srgbClr val="002060"/>
                </a:solidFill>
              </a:rPr>
              <a:t>Begin a Daily Spiritual Practice</a:t>
            </a:r>
          </a:p>
          <a:p>
            <a:pPr marL="342900" indent="-342900">
              <a:buFont typeface="Arial" panose="020B0604020202020204" pitchFamily="34" charset="0"/>
              <a:buChar char="•"/>
            </a:pPr>
            <a:r>
              <a:rPr lang="en-US" sz="2400" b="1" dirty="0" smtClean="0">
                <a:solidFill>
                  <a:srgbClr val="002060"/>
                </a:solidFill>
              </a:rPr>
              <a:t>Begin to look at your diet-incorporate </a:t>
            </a:r>
          </a:p>
          <a:p>
            <a:r>
              <a:rPr lang="en-US" sz="2400" b="1" dirty="0" smtClean="0">
                <a:solidFill>
                  <a:srgbClr val="002060"/>
                </a:solidFill>
              </a:rPr>
              <a:t>more live whole foods and eliminate</a:t>
            </a:r>
          </a:p>
          <a:p>
            <a:r>
              <a:rPr lang="en-US" sz="2400" b="1" dirty="0" smtClean="0">
                <a:solidFill>
                  <a:srgbClr val="002060"/>
                </a:solidFill>
              </a:rPr>
              <a:t>processed foods.</a:t>
            </a:r>
          </a:p>
          <a:p>
            <a:pPr marL="342900" indent="-342900">
              <a:buFont typeface="Arial" panose="020B0604020202020204" pitchFamily="34" charset="0"/>
              <a:buChar char="•"/>
            </a:pPr>
            <a:r>
              <a:rPr lang="en-US" sz="2400" b="1" dirty="0" smtClean="0">
                <a:solidFill>
                  <a:srgbClr val="002060"/>
                </a:solidFill>
              </a:rPr>
              <a:t>Dirt time!!!</a:t>
            </a:r>
          </a:p>
          <a:p>
            <a:endParaRPr lang="en-US" sz="2400" b="1" dirty="0">
              <a:solidFill>
                <a:srgbClr val="002060"/>
              </a:solidFill>
            </a:endParaRPr>
          </a:p>
          <a:p>
            <a:endParaRPr lang="en-US" sz="2400" b="1" dirty="0" smtClean="0">
              <a:solidFill>
                <a:srgbClr val="002060"/>
              </a:solidFill>
            </a:endParaRPr>
          </a:p>
          <a:p>
            <a:endParaRPr lang="en-US" sz="2400" b="1" dirty="0">
              <a:solidFill>
                <a:srgbClr val="002060"/>
              </a:solidFill>
            </a:endParaRP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6867" y="1066800"/>
            <a:ext cx="5588000" cy="4191000"/>
          </a:xfrm>
          <a:prstGeom prst="rect">
            <a:avLst/>
          </a:prstGeom>
          <a:ln>
            <a:noFill/>
          </a:ln>
          <a:effectLst>
            <a:softEdge rad="112500"/>
          </a:effectLst>
        </p:spPr>
      </p:pic>
    </p:spTree>
    <p:extLst>
      <p:ext uri="{BB962C8B-B14F-4D97-AF65-F5344CB8AC3E}">
        <p14:creationId xmlns:p14="http://schemas.microsoft.com/office/powerpoint/2010/main" val="64374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59400" y="1003687"/>
            <a:ext cx="6197600" cy="4339650"/>
          </a:xfrm>
          <a:prstGeom prst="rect">
            <a:avLst/>
          </a:prstGeom>
          <a:noFill/>
        </p:spPr>
        <p:txBody>
          <a:bodyPr wrap="square" rtlCol="0">
            <a:spAutoFit/>
          </a:bodyPr>
          <a:lstStyle/>
          <a:p>
            <a:r>
              <a:rPr lang="en-US" sz="3600" b="1" dirty="0" smtClean="0">
                <a:solidFill>
                  <a:srgbClr val="002060"/>
                </a:solidFill>
              </a:rPr>
              <a:t>SACRED JOURNAL QUESTIONS</a:t>
            </a:r>
          </a:p>
          <a:p>
            <a:r>
              <a:rPr lang="en-US" sz="2000" b="1" dirty="0" smtClean="0">
                <a:solidFill>
                  <a:srgbClr val="002060"/>
                </a:solidFill>
              </a:rPr>
              <a:t>Each class we will have a new set of questions to journal about as we embark on this sacred journey together.</a:t>
            </a:r>
          </a:p>
          <a:p>
            <a:endParaRPr lang="en-US" sz="2000" b="1" dirty="0">
              <a:solidFill>
                <a:srgbClr val="002060"/>
              </a:solidFill>
            </a:endParaRPr>
          </a:p>
          <a:p>
            <a:r>
              <a:rPr lang="en-US" sz="2000" b="1" dirty="0" smtClean="0">
                <a:solidFill>
                  <a:srgbClr val="002060"/>
                </a:solidFill>
              </a:rPr>
              <a:t>For today, for our New Beginning, as you prepare your intention statement, </a:t>
            </a:r>
          </a:p>
          <a:p>
            <a:r>
              <a:rPr lang="en-US" sz="2000" b="1" dirty="0" smtClean="0">
                <a:solidFill>
                  <a:srgbClr val="002060"/>
                </a:solidFill>
              </a:rPr>
              <a:t>Ponder this…</a:t>
            </a:r>
          </a:p>
          <a:p>
            <a:endParaRPr lang="en-US" sz="2000" b="1" dirty="0">
              <a:solidFill>
                <a:srgbClr val="002060"/>
              </a:solidFill>
            </a:endParaRPr>
          </a:p>
          <a:p>
            <a:r>
              <a:rPr lang="en-US" sz="2000" b="1" dirty="0" smtClean="0">
                <a:solidFill>
                  <a:srgbClr val="002060"/>
                </a:solidFill>
              </a:rPr>
              <a:t>We are getting ready to enter the portal of the Root Chakra…</a:t>
            </a:r>
          </a:p>
          <a:p>
            <a:endParaRPr lang="en-US" sz="2000" b="1" dirty="0">
              <a:solidFill>
                <a:srgbClr val="002060"/>
              </a:solidFill>
            </a:endParaRPr>
          </a:p>
          <a:p>
            <a:r>
              <a:rPr lang="en-US" sz="2000" b="1" dirty="0" smtClean="0">
                <a:solidFill>
                  <a:srgbClr val="002060"/>
                </a:solidFill>
              </a:rPr>
              <a:t>What is the one thing, that if you changed it, it would change </a:t>
            </a:r>
            <a:r>
              <a:rPr lang="en-US" sz="2000" b="1" dirty="0" smtClean="0">
                <a:solidFill>
                  <a:srgbClr val="002060"/>
                </a:solidFill>
              </a:rPr>
              <a:t>everything</a:t>
            </a:r>
            <a:r>
              <a:rPr lang="en-US" sz="2000" b="1" dirty="0" smtClean="0">
                <a:solidFill>
                  <a:srgbClr val="002060"/>
                </a:solidFill>
              </a:rPr>
              <a: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65125" y="1127125"/>
            <a:ext cx="5867400" cy="4400550"/>
          </a:xfrm>
          <a:prstGeom prst="rect">
            <a:avLst/>
          </a:prstGeom>
          <a:ln>
            <a:noFill/>
          </a:ln>
          <a:effectLst>
            <a:softEdge rad="112500"/>
          </a:effectLst>
        </p:spPr>
      </p:pic>
    </p:spTree>
    <p:extLst>
      <p:ext uri="{BB962C8B-B14F-4D97-AF65-F5344CB8AC3E}">
        <p14:creationId xmlns:p14="http://schemas.microsoft.com/office/powerpoint/2010/main" val="1654477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pdf"/>
          <p:cNvPicPr/>
          <p:nvPr/>
        </p:nvPicPr>
        <p:blipFill>
          <a:blip r:embed="rId2">
            <a:extLst/>
          </a:blip>
          <a:stretch>
            <a:fillRect/>
          </a:stretch>
        </p:blipFill>
        <p:spPr>
          <a:xfrm>
            <a:off x="2327964" y="592428"/>
            <a:ext cx="7524374" cy="5203065"/>
          </a:xfrm>
          <a:prstGeom prst="rect">
            <a:avLst/>
          </a:prstGeom>
          <a:ln w="12700">
            <a:miter lim="400000"/>
          </a:ln>
        </p:spPr>
      </p:pic>
    </p:spTree>
    <p:extLst>
      <p:ext uri="{BB962C8B-B14F-4D97-AF65-F5344CB8AC3E}">
        <p14:creationId xmlns:p14="http://schemas.microsoft.com/office/powerpoint/2010/main" val="2138869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four petal flower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714181" y="2343049"/>
            <a:ext cx="2620670" cy="2562946"/>
          </a:xfrm>
          <a:prstGeom prst="rect">
            <a:avLst/>
          </a:prstGeom>
          <a:solidFill>
            <a:srgbClr val="FFFF00"/>
          </a:solidFill>
          <a:ln>
            <a:noFill/>
          </a:ln>
        </p:spPr>
      </p:pic>
      <p:pic>
        <p:nvPicPr>
          <p:cNvPr id="1026" name="Picture 2" descr="Image result for four petal flower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889" y="174419"/>
            <a:ext cx="2870654" cy="28074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four petal flower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4589689" y="4149938"/>
            <a:ext cx="2769054" cy="27080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four petal flower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13116" y="2301290"/>
            <a:ext cx="2662894" cy="26042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89372" y="3024357"/>
            <a:ext cx="1485728" cy="1200329"/>
          </a:xfrm>
          <a:prstGeom prst="rect">
            <a:avLst/>
          </a:prstGeom>
          <a:solidFill>
            <a:schemeClr val="tx1"/>
          </a:solidFill>
        </p:spPr>
        <p:txBody>
          <a:bodyPr wrap="none" rtlCol="0">
            <a:spAutoFit/>
          </a:bodyPr>
          <a:lstStyle/>
          <a:p>
            <a:pPr algn="ctr"/>
            <a:endParaRPr lang="en-US" b="1" dirty="0" smtClean="0">
              <a:solidFill>
                <a:schemeClr val="bg1"/>
              </a:solidFill>
            </a:endParaRPr>
          </a:p>
          <a:p>
            <a:pPr algn="ctr"/>
            <a:r>
              <a:rPr lang="en-US" b="1" dirty="0" smtClean="0">
                <a:solidFill>
                  <a:schemeClr val="bg1"/>
                </a:solidFill>
              </a:rPr>
              <a:t>Earth</a:t>
            </a:r>
          </a:p>
          <a:p>
            <a:pPr algn="ctr"/>
            <a:r>
              <a:rPr lang="en-US" b="1" dirty="0" smtClean="0">
                <a:solidFill>
                  <a:schemeClr val="bg1"/>
                </a:solidFill>
              </a:rPr>
              <a:t>Physical Body</a:t>
            </a:r>
          </a:p>
          <a:p>
            <a:pPr algn="ctr"/>
            <a:endParaRPr lang="en-US" b="1" dirty="0">
              <a:solidFill>
                <a:schemeClr val="bg1"/>
              </a:solidFill>
            </a:endParaRPr>
          </a:p>
        </p:txBody>
      </p:sp>
      <p:sp>
        <p:nvSpPr>
          <p:cNvPr id="3" name="TextBox 2"/>
          <p:cNvSpPr txBox="1"/>
          <p:nvPr/>
        </p:nvSpPr>
        <p:spPr>
          <a:xfrm>
            <a:off x="7166067" y="2981843"/>
            <a:ext cx="1335314" cy="1200329"/>
          </a:xfrm>
          <a:prstGeom prst="rect">
            <a:avLst/>
          </a:prstGeom>
          <a:solidFill>
            <a:srgbClr val="FFFF00"/>
          </a:solidFill>
        </p:spPr>
        <p:txBody>
          <a:bodyPr wrap="square" rtlCol="0">
            <a:spAutoFit/>
          </a:bodyPr>
          <a:lstStyle/>
          <a:p>
            <a:pPr algn="ctr"/>
            <a:r>
              <a:rPr lang="en-US" b="1" dirty="0"/>
              <a:t>Fire</a:t>
            </a:r>
          </a:p>
          <a:p>
            <a:pPr algn="ctr"/>
            <a:r>
              <a:rPr lang="en-US" b="1" dirty="0"/>
              <a:t>Action/</a:t>
            </a:r>
          </a:p>
          <a:p>
            <a:pPr algn="ctr"/>
            <a:r>
              <a:rPr lang="en-US" b="1" dirty="0" smtClean="0"/>
              <a:t>Movement</a:t>
            </a:r>
          </a:p>
          <a:p>
            <a:pPr algn="ctr"/>
            <a:endParaRPr lang="en-US" b="1" dirty="0"/>
          </a:p>
        </p:txBody>
      </p:sp>
      <p:sp>
        <p:nvSpPr>
          <p:cNvPr id="4" name="TextBox 3"/>
          <p:cNvSpPr txBox="1"/>
          <p:nvPr/>
        </p:nvSpPr>
        <p:spPr>
          <a:xfrm>
            <a:off x="5272403" y="4570681"/>
            <a:ext cx="1444919" cy="1200329"/>
          </a:xfrm>
          <a:prstGeom prst="rect">
            <a:avLst/>
          </a:prstGeom>
          <a:solidFill>
            <a:srgbClr val="FF0000"/>
          </a:solidFill>
        </p:spPr>
        <p:txBody>
          <a:bodyPr wrap="square" rtlCol="0">
            <a:spAutoFit/>
          </a:bodyPr>
          <a:lstStyle/>
          <a:p>
            <a:pPr algn="ctr"/>
            <a:endParaRPr lang="en-US" b="1" dirty="0" smtClean="0"/>
          </a:p>
          <a:p>
            <a:pPr algn="ctr"/>
            <a:r>
              <a:rPr lang="en-US" b="1" dirty="0" smtClean="0"/>
              <a:t>Water</a:t>
            </a:r>
          </a:p>
          <a:p>
            <a:pPr algn="ctr"/>
            <a:r>
              <a:rPr lang="en-US" b="1" dirty="0" smtClean="0"/>
              <a:t>Emotion</a:t>
            </a:r>
          </a:p>
          <a:p>
            <a:pPr algn="ctr"/>
            <a:endParaRPr lang="en-US" b="1" dirty="0"/>
          </a:p>
        </p:txBody>
      </p:sp>
      <p:sp>
        <p:nvSpPr>
          <p:cNvPr id="5" name="TextBox 4"/>
          <p:cNvSpPr txBox="1"/>
          <p:nvPr/>
        </p:nvSpPr>
        <p:spPr>
          <a:xfrm>
            <a:off x="5669707" y="1410274"/>
            <a:ext cx="691752" cy="646331"/>
          </a:xfrm>
          <a:prstGeom prst="rect">
            <a:avLst/>
          </a:prstGeom>
          <a:noFill/>
        </p:spPr>
        <p:txBody>
          <a:bodyPr wrap="square" rtlCol="0">
            <a:spAutoFit/>
          </a:bodyPr>
          <a:lstStyle/>
          <a:p>
            <a:pPr algn="ctr"/>
            <a:r>
              <a:rPr lang="en-US" b="1" dirty="0" smtClean="0"/>
              <a:t>Air</a:t>
            </a:r>
          </a:p>
          <a:p>
            <a:pPr algn="ctr"/>
            <a:r>
              <a:rPr lang="en-US" b="1" dirty="0" smtClean="0"/>
              <a:t>Mind</a:t>
            </a:r>
            <a:endParaRPr lang="en-US" b="1" dirty="0"/>
          </a:p>
        </p:txBody>
      </p:sp>
      <p:sp>
        <p:nvSpPr>
          <p:cNvPr id="6" name="TextBox 5"/>
          <p:cNvSpPr txBox="1"/>
          <p:nvPr/>
        </p:nvSpPr>
        <p:spPr>
          <a:xfrm>
            <a:off x="5246683" y="2940921"/>
            <a:ext cx="1470639" cy="1200329"/>
          </a:xfrm>
          <a:prstGeom prst="rect">
            <a:avLst/>
          </a:prstGeom>
          <a:solidFill>
            <a:srgbClr val="7030A0"/>
          </a:solidFill>
        </p:spPr>
        <p:txBody>
          <a:bodyPr wrap="square" rtlCol="0">
            <a:spAutoFit/>
          </a:bodyPr>
          <a:lstStyle/>
          <a:p>
            <a:pPr algn="ctr"/>
            <a:endParaRPr lang="en-US" b="1" dirty="0" smtClean="0">
              <a:solidFill>
                <a:schemeClr val="bg1"/>
              </a:solidFill>
            </a:endParaRPr>
          </a:p>
          <a:p>
            <a:pPr algn="ctr"/>
            <a:r>
              <a:rPr lang="en-US" b="1" dirty="0" smtClean="0">
                <a:solidFill>
                  <a:schemeClr val="bg1"/>
                </a:solidFill>
              </a:rPr>
              <a:t>Spirit</a:t>
            </a:r>
          </a:p>
          <a:p>
            <a:pPr algn="ctr"/>
            <a:r>
              <a:rPr lang="en-US" b="1" dirty="0" smtClean="0">
                <a:solidFill>
                  <a:schemeClr val="bg1"/>
                </a:solidFill>
              </a:rPr>
              <a:t>Core Essence</a:t>
            </a:r>
          </a:p>
          <a:p>
            <a:pPr algn="ctr"/>
            <a:endParaRPr lang="en-US" b="1" dirty="0">
              <a:solidFill>
                <a:schemeClr val="bg1"/>
              </a:solidFill>
            </a:endParaRPr>
          </a:p>
        </p:txBody>
      </p:sp>
    </p:spTree>
    <p:extLst>
      <p:ext uri="{BB962C8B-B14F-4D97-AF65-F5344CB8AC3E}">
        <p14:creationId xmlns:p14="http://schemas.microsoft.com/office/powerpoint/2010/main" val="3626598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oduct Detai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802" y="1319511"/>
            <a:ext cx="4542971" cy="45429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97599" y="1509485"/>
            <a:ext cx="4862286" cy="3785652"/>
          </a:xfrm>
          <a:prstGeom prst="rect">
            <a:avLst/>
          </a:prstGeom>
          <a:noFill/>
        </p:spPr>
        <p:txBody>
          <a:bodyPr wrap="square" rtlCol="0">
            <a:spAutoFit/>
          </a:bodyPr>
          <a:lstStyle/>
          <a:p>
            <a:r>
              <a:rPr lang="en-US" sz="2400" dirty="0" smtClean="0"/>
              <a:t>“</a:t>
            </a:r>
            <a:r>
              <a:rPr lang="en-US" sz="2400" b="1" dirty="0" smtClean="0"/>
              <a:t>Fractal</a:t>
            </a:r>
            <a:r>
              <a:rPr lang="en-US" sz="2400" dirty="0" smtClean="0"/>
              <a:t> – refers to a phenomenon found in natural systems whereby patterns are found to endlessly repeat themselves </a:t>
            </a:r>
            <a:r>
              <a:rPr lang="en-US" sz="2400" dirty="0" err="1" smtClean="0"/>
              <a:t>holographically</a:t>
            </a:r>
            <a:r>
              <a:rPr lang="en-US" sz="2400" dirty="0" smtClean="0"/>
              <a:t>.  The more you magnify a fractal image the more </a:t>
            </a:r>
            <a:r>
              <a:rPr lang="en-US" sz="2400" dirty="0" err="1" smtClean="0"/>
              <a:t>more</a:t>
            </a:r>
            <a:r>
              <a:rPr lang="en-US" sz="2400" dirty="0" smtClean="0"/>
              <a:t> self-similar patterns you will find hiding within it…No matter where you go in the fractal, </a:t>
            </a:r>
            <a:r>
              <a:rPr lang="en-US" sz="2400" dirty="0" err="1" smtClean="0"/>
              <a:t>yuou</a:t>
            </a:r>
            <a:r>
              <a:rPr lang="en-US" sz="2400" dirty="0" smtClean="0"/>
              <a:t> find the same patterns repeating infinitely into inner space.”</a:t>
            </a:r>
            <a:endParaRPr lang="en-US" sz="2400" dirty="0"/>
          </a:p>
        </p:txBody>
      </p:sp>
    </p:spTree>
    <p:extLst>
      <p:ext uri="{BB962C8B-B14F-4D97-AF65-F5344CB8AC3E}">
        <p14:creationId xmlns:p14="http://schemas.microsoft.com/office/powerpoint/2010/main" val="2299892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pdf"/>
          <p:cNvPicPr/>
          <p:nvPr/>
        </p:nvPicPr>
        <p:blipFill rotWithShape="1">
          <a:blip r:embed="rId2">
            <a:extLst/>
          </a:blip>
          <a:srcRect l="43904" r="9607"/>
          <a:stretch/>
        </p:blipFill>
        <p:spPr>
          <a:xfrm>
            <a:off x="1117600" y="737571"/>
            <a:ext cx="3497944" cy="5203065"/>
          </a:xfrm>
          <a:prstGeom prst="rect">
            <a:avLst/>
          </a:prstGeom>
          <a:ln w="12700">
            <a:miter lim="400000"/>
          </a:ln>
        </p:spPr>
      </p:pic>
      <p:sp>
        <p:nvSpPr>
          <p:cNvPr id="3" name="TextBox 2"/>
          <p:cNvSpPr txBox="1"/>
          <p:nvPr/>
        </p:nvSpPr>
        <p:spPr>
          <a:xfrm>
            <a:off x="4934857" y="830724"/>
            <a:ext cx="6226628" cy="5016758"/>
          </a:xfrm>
          <a:prstGeom prst="rect">
            <a:avLst/>
          </a:prstGeom>
          <a:noFill/>
        </p:spPr>
        <p:txBody>
          <a:bodyPr wrap="square" rtlCol="0">
            <a:spAutoFit/>
          </a:bodyPr>
          <a:lstStyle/>
          <a:p>
            <a:r>
              <a:rPr lang="en-US" sz="2000" b="1" dirty="0" smtClean="0"/>
              <a:t>First Chakra is foundational – the baseline</a:t>
            </a:r>
            <a:r>
              <a:rPr lang="en-US" sz="2000" dirty="0" smtClean="0"/>
              <a:t>.  It is where you develop your internal relationship with the elemental forces.  It contains how you relate to them to formulate your existence.  This happens mostly on the unconscious level.  But the more we begin to make this work conscious, the more we can begin to effect serious change in our lives.  The reason is because, when you begin to shift things at this level, we are working to shift the fractal.  So especially in the beginning, it may feel dense and heavy.  But its because we are here at the root.  So if you feel resistance during this process, that is why.</a:t>
            </a:r>
          </a:p>
          <a:p>
            <a:endParaRPr lang="en-US" sz="2000" dirty="0"/>
          </a:p>
          <a:p>
            <a:r>
              <a:rPr lang="en-US" sz="2000" dirty="0" smtClean="0"/>
              <a:t>It’s also why rather than battle it, we take the approach of excellent self-care.  Our plan is to give ourselves 21 days of being ask kind to our body as possible, so we can begin to awaken and re-engage her in her sacred work</a:t>
            </a:r>
            <a:endParaRPr lang="en-US" sz="2000" dirty="0"/>
          </a:p>
        </p:txBody>
      </p:sp>
    </p:spTree>
    <p:extLst>
      <p:ext uri="{BB962C8B-B14F-4D97-AF65-F5344CB8AC3E}">
        <p14:creationId xmlns:p14="http://schemas.microsoft.com/office/powerpoint/2010/main" val="1377285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51300" y="4940300"/>
            <a:ext cx="3824317" cy="646331"/>
          </a:xfrm>
          <a:prstGeom prst="rect">
            <a:avLst/>
          </a:prstGeom>
          <a:noFill/>
        </p:spPr>
        <p:txBody>
          <a:bodyPr wrap="none" rtlCol="0">
            <a:spAutoFit/>
          </a:bodyPr>
          <a:lstStyle/>
          <a:p>
            <a:r>
              <a:rPr lang="en-US" sz="3600" b="1" dirty="0" smtClean="0">
                <a:solidFill>
                  <a:srgbClr val="002060"/>
                </a:solidFill>
              </a:rPr>
              <a:t>Guided Meditation</a:t>
            </a:r>
            <a:endParaRPr lang="en-US" sz="3600" b="1" dirty="0">
              <a:solidFill>
                <a:srgbClr val="00206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7199" y="254000"/>
            <a:ext cx="5932517" cy="4449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22688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185160" y="190500"/>
            <a:ext cx="5687776" cy="1015663"/>
          </a:xfrm>
          <a:prstGeom prst="rect">
            <a:avLst/>
          </a:prstGeom>
          <a:noFill/>
        </p:spPr>
        <p:txBody>
          <a:bodyPr wrap="none" rtlCol="0">
            <a:spAutoFit/>
          </a:bodyPr>
          <a:lstStyle/>
          <a:p>
            <a:r>
              <a:rPr lang="en-US" sz="6000" dirty="0" smtClean="0">
                <a:solidFill>
                  <a:srgbClr val="002060"/>
                </a:solidFill>
                <a:latin typeface="Gabriola" panose="04040605051002020D02" pitchFamily="82" charset="0"/>
              </a:rPr>
              <a:t>Calling in Sacred Space</a:t>
            </a:r>
            <a:endParaRPr lang="en-US" sz="6000" dirty="0">
              <a:solidFill>
                <a:srgbClr val="002060"/>
              </a:solidFill>
              <a:latin typeface="Gabriola" panose="04040605051002020D02" pitchFamily="82"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9848" y="1206163"/>
            <a:ext cx="7518400" cy="5638800"/>
          </a:xfrm>
          <a:prstGeom prst="ellipse">
            <a:avLst/>
          </a:prstGeom>
          <a:ln>
            <a:noFill/>
          </a:ln>
          <a:effectLst>
            <a:softEdge rad="112500"/>
          </a:effectLst>
        </p:spPr>
      </p:pic>
    </p:spTree>
    <p:extLst>
      <p:ext uri="{BB962C8B-B14F-4D97-AF65-F5344CB8AC3E}">
        <p14:creationId xmlns:p14="http://schemas.microsoft.com/office/powerpoint/2010/main" val="21022388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6534" y="540911"/>
            <a:ext cx="6070244" cy="4552683"/>
          </a:xfrm>
          <a:prstGeom prst="ellipse">
            <a:avLst/>
          </a:prstGeom>
          <a:ln>
            <a:noFill/>
          </a:ln>
          <a:effectLst>
            <a:softEdge rad="112500"/>
          </a:effectLst>
        </p:spPr>
      </p:pic>
      <p:sp>
        <p:nvSpPr>
          <p:cNvPr id="3" name="TextBox 2"/>
          <p:cNvSpPr txBox="1"/>
          <p:nvPr/>
        </p:nvSpPr>
        <p:spPr>
          <a:xfrm>
            <a:off x="3692449" y="5217196"/>
            <a:ext cx="4738413" cy="830997"/>
          </a:xfrm>
          <a:prstGeom prst="rect">
            <a:avLst/>
          </a:prstGeom>
          <a:noFill/>
        </p:spPr>
        <p:txBody>
          <a:bodyPr wrap="none" rtlCol="0">
            <a:spAutoFit/>
          </a:bodyPr>
          <a:lstStyle/>
          <a:p>
            <a:r>
              <a:rPr lang="en-US" sz="4800" b="1" dirty="0" smtClean="0">
                <a:solidFill>
                  <a:srgbClr val="002060"/>
                </a:solidFill>
              </a:rPr>
              <a:t>Integration Dance</a:t>
            </a:r>
            <a:endParaRPr lang="en-US" sz="4800" b="1" dirty="0">
              <a:solidFill>
                <a:srgbClr val="002060"/>
              </a:solidFill>
            </a:endParaRPr>
          </a:p>
        </p:txBody>
      </p:sp>
    </p:spTree>
    <p:extLst>
      <p:ext uri="{BB962C8B-B14F-4D97-AF65-F5344CB8AC3E}">
        <p14:creationId xmlns:p14="http://schemas.microsoft.com/office/powerpoint/2010/main" val="3269361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2911" t="10328" r="9624" b="5916"/>
          <a:stretch/>
        </p:blipFill>
        <p:spPr>
          <a:xfrm>
            <a:off x="6040191" y="658401"/>
            <a:ext cx="4546243" cy="4969666"/>
          </a:xfrm>
          <a:prstGeom prst="rect">
            <a:avLst/>
          </a:prstGeom>
          <a:ln>
            <a:noFill/>
          </a:ln>
          <a:effectLst>
            <a:softEdge rad="112500"/>
          </a:effectLst>
        </p:spPr>
      </p:pic>
      <p:sp>
        <p:nvSpPr>
          <p:cNvPr id="3" name="TextBox 2"/>
          <p:cNvSpPr txBox="1"/>
          <p:nvPr/>
        </p:nvSpPr>
        <p:spPr>
          <a:xfrm>
            <a:off x="1588303" y="2382592"/>
            <a:ext cx="3889206" cy="1754326"/>
          </a:xfrm>
          <a:prstGeom prst="rect">
            <a:avLst/>
          </a:prstGeom>
          <a:noFill/>
        </p:spPr>
        <p:txBody>
          <a:bodyPr wrap="none" rtlCol="0">
            <a:spAutoFit/>
          </a:bodyPr>
          <a:lstStyle/>
          <a:p>
            <a:pPr algn="ctr"/>
            <a:r>
              <a:rPr lang="en-US" sz="3600" b="1" dirty="0" smtClean="0">
                <a:solidFill>
                  <a:srgbClr val="002060"/>
                </a:solidFill>
                <a:latin typeface="Gabriola" panose="04040605051002020D02" pitchFamily="82" charset="0"/>
                <a:cs typeface="Estrangelo Edessa" panose="03080600000000000000" pitchFamily="66" charset="0"/>
              </a:rPr>
              <a:t>Open Your Creation Vessel</a:t>
            </a:r>
          </a:p>
          <a:p>
            <a:pPr algn="ctr"/>
            <a:endParaRPr lang="en-US" sz="3600" b="1" dirty="0">
              <a:solidFill>
                <a:srgbClr val="002060"/>
              </a:solidFill>
              <a:latin typeface="Gabriola" panose="04040605051002020D02" pitchFamily="82" charset="0"/>
            </a:endParaRPr>
          </a:p>
          <a:p>
            <a:pPr algn="ctr"/>
            <a:r>
              <a:rPr lang="en-US" sz="3600" b="1" dirty="0" smtClean="0">
                <a:solidFill>
                  <a:srgbClr val="002060"/>
                </a:solidFill>
                <a:latin typeface="Gabriola" panose="04040605051002020D02" pitchFamily="82" charset="0"/>
              </a:rPr>
              <a:t>To Receive</a:t>
            </a:r>
            <a:endParaRPr lang="en-US" sz="3600" b="1" dirty="0"/>
          </a:p>
        </p:txBody>
      </p:sp>
    </p:spTree>
    <p:extLst>
      <p:ext uri="{BB962C8B-B14F-4D97-AF65-F5344CB8AC3E}">
        <p14:creationId xmlns:p14="http://schemas.microsoft.com/office/powerpoint/2010/main" val="1684686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488" y="180303"/>
            <a:ext cx="3388837" cy="4572599"/>
          </a:xfrm>
          <a:prstGeom prst="ellipse">
            <a:avLst/>
          </a:prstGeom>
          <a:ln>
            <a:noFill/>
          </a:ln>
          <a:effectLst>
            <a:softEdge rad="112500"/>
          </a:effectLst>
        </p:spPr>
      </p:pic>
      <p:sp>
        <p:nvSpPr>
          <p:cNvPr id="4" name="TextBox 3"/>
          <p:cNvSpPr txBox="1"/>
          <p:nvPr/>
        </p:nvSpPr>
        <p:spPr>
          <a:xfrm>
            <a:off x="3762325" y="623085"/>
            <a:ext cx="8271387" cy="5509200"/>
          </a:xfrm>
          <a:prstGeom prst="rect">
            <a:avLst/>
          </a:prstGeom>
          <a:noFill/>
        </p:spPr>
        <p:txBody>
          <a:bodyPr wrap="square" rtlCol="0">
            <a:spAutoFit/>
          </a:bodyPr>
          <a:lstStyle/>
          <a:p>
            <a:r>
              <a:rPr lang="en-US" sz="3200" dirty="0">
                <a:solidFill>
                  <a:srgbClr val="002060"/>
                </a:solidFill>
              </a:rPr>
              <a:t>"The information—the tools—necessary to </a:t>
            </a:r>
            <a:r>
              <a:rPr lang="en-US" sz="3200" dirty="0" smtClean="0">
                <a:solidFill>
                  <a:srgbClr val="002060"/>
                </a:solidFill>
              </a:rPr>
              <a:t>make</a:t>
            </a:r>
          </a:p>
          <a:p>
            <a:r>
              <a:rPr lang="en-US" sz="3200" dirty="0" smtClean="0">
                <a:solidFill>
                  <a:srgbClr val="002060"/>
                </a:solidFill>
              </a:rPr>
              <a:t> </a:t>
            </a:r>
            <a:r>
              <a:rPr lang="en-US" sz="3200" dirty="0">
                <a:solidFill>
                  <a:srgbClr val="002060"/>
                </a:solidFill>
              </a:rPr>
              <a:t>the radical shift needed on this planet in a </a:t>
            </a:r>
            <a:endParaRPr lang="en-US" sz="3200" dirty="0" smtClean="0">
              <a:solidFill>
                <a:srgbClr val="002060"/>
              </a:solidFill>
            </a:endParaRPr>
          </a:p>
          <a:p>
            <a:r>
              <a:rPr lang="en-US" sz="3200" dirty="0" smtClean="0">
                <a:solidFill>
                  <a:srgbClr val="002060"/>
                </a:solidFill>
              </a:rPr>
              <a:t>very </a:t>
            </a:r>
            <a:r>
              <a:rPr lang="en-US" sz="3200" dirty="0">
                <a:solidFill>
                  <a:srgbClr val="002060"/>
                </a:solidFill>
              </a:rPr>
              <a:t>short period of time are housed </a:t>
            </a:r>
            <a:endParaRPr lang="en-US" sz="3200" dirty="0" smtClean="0">
              <a:solidFill>
                <a:srgbClr val="002060"/>
              </a:solidFill>
            </a:endParaRPr>
          </a:p>
          <a:p>
            <a:r>
              <a:rPr lang="en-US" sz="3200" dirty="0" smtClean="0">
                <a:solidFill>
                  <a:srgbClr val="002060"/>
                </a:solidFill>
              </a:rPr>
              <a:t>within </a:t>
            </a:r>
            <a:r>
              <a:rPr lang="en-US" sz="3200" dirty="0">
                <a:solidFill>
                  <a:srgbClr val="002060"/>
                </a:solidFill>
              </a:rPr>
              <a:t>the wombs of women of this age.  </a:t>
            </a:r>
            <a:endParaRPr lang="en-US" sz="3200" dirty="0" smtClean="0">
              <a:solidFill>
                <a:srgbClr val="002060"/>
              </a:solidFill>
            </a:endParaRPr>
          </a:p>
          <a:p>
            <a:r>
              <a:rPr lang="en-US" sz="3200" dirty="0" smtClean="0">
                <a:solidFill>
                  <a:srgbClr val="002060"/>
                </a:solidFill>
              </a:rPr>
              <a:t>You </a:t>
            </a:r>
            <a:r>
              <a:rPr lang="en-US" sz="3200" dirty="0">
                <a:solidFill>
                  <a:srgbClr val="002060"/>
                </a:solidFill>
              </a:rPr>
              <a:t>have the ability to heal your planet and </a:t>
            </a:r>
            <a:endParaRPr lang="en-US" sz="3200" dirty="0" smtClean="0">
              <a:solidFill>
                <a:srgbClr val="002060"/>
              </a:solidFill>
            </a:endParaRPr>
          </a:p>
          <a:p>
            <a:r>
              <a:rPr lang="en-US" sz="3200" dirty="0" smtClean="0">
                <a:solidFill>
                  <a:srgbClr val="002060"/>
                </a:solidFill>
              </a:rPr>
              <a:t>save </a:t>
            </a:r>
            <a:r>
              <a:rPr lang="en-US" sz="3200" dirty="0">
                <a:solidFill>
                  <a:srgbClr val="002060"/>
                </a:solidFill>
              </a:rPr>
              <a:t>your world.  It is up to you. </a:t>
            </a:r>
            <a:endParaRPr lang="en-US" sz="3200" dirty="0" smtClean="0">
              <a:solidFill>
                <a:srgbClr val="002060"/>
              </a:solidFill>
            </a:endParaRPr>
          </a:p>
          <a:p>
            <a:r>
              <a:rPr lang="en-US" sz="3200" dirty="0" smtClean="0">
                <a:solidFill>
                  <a:srgbClr val="002060"/>
                </a:solidFill>
              </a:rPr>
              <a:t> </a:t>
            </a:r>
            <a:r>
              <a:rPr lang="en-US" sz="3200" dirty="0">
                <a:solidFill>
                  <a:srgbClr val="002060"/>
                </a:solidFill>
              </a:rPr>
              <a:t>Do you desire to keep this beautiful haven a </a:t>
            </a:r>
            <a:endParaRPr lang="en-US" sz="3200" dirty="0" smtClean="0">
              <a:solidFill>
                <a:srgbClr val="002060"/>
              </a:solidFill>
            </a:endParaRPr>
          </a:p>
          <a:p>
            <a:r>
              <a:rPr lang="en-US" sz="3200" dirty="0" smtClean="0">
                <a:solidFill>
                  <a:srgbClr val="002060"/>
                </a:solidFill>
              </a:rPr>
              <a:t>safe </a:t>
            </a:r>
            <a:r>
              <a:rPr lang="en-US" sz="3200" dirty="0">
                <a:solidFill>
                  <a:srgbClr val="002060"/>
                </a:solidFill>
              </a:rPr>
              <a:t>place for the next seven generations and </a:t>
            </a:r>
            <a:endParaRPr lang="en-US" sz="3200" dirty="0" smtClean="0">
              <a:solidFill>
                <a:srgbClr val="002060"/>
              </a:solidFill>
            </a:endParaRPr>
          </a:p>
          <a:p>
            <a:r>
              <a:rPr lang="en-US" sz="3200" dirty="0" smtClean="0">
                <a:solidFill>
                  <a:srgbClr val="002060"/>
                </a:solidFill>
              </a:rPr>
              <a:t>beyond</a:t>
            </a:r>
            <a:r>
              <a:rPr lang="en-US" sz="3200" dirty="0">
                <a:solidFill>
                  <a:srgbClr val="002060"/>
                </a:solidFill>
              </a:rPr>
              <a:t>?  Do you desire a place for your </a:t>
            </a:r>
            <a:endParaRPr lang="en-US" sz="3200" dirty="0" smtClean="0">
              <a:solidFill>
                <a:srgbClr val="002060"/>
              </a:solidFill>
            </a:endParaRPr>
          </a:p>
          <a:p>
            <a:r>
              <a:rPr lang="en-US" sz="3200" dirty="0" smtClean="0">
                <a:solidFill>
                  <a:srgbClr val="002060"/>
                </a:solidFill>
              </a:rPr>
              <a:t>children </a:t>
            </a:r>
            <a:r>
              <a:rPr lang="en-US" sz="3200" dirty="0">
                <a:solidFill>
                  <a:srgbClr val="002060"/>
                </a:solidFill>
              </a:rPr>
              <a:t>to grow and learn? "</a:t>
            </a:r>
            <a:br>
              <a:rPr lang="en-US" sz="3200" dirty="0">
                <a:solidFill>
                  <a:srgbClr val="002060"/>
                </a:solidFill>
              </a:rPr>
            </a:br>
            <a:r>
              <a:rPr lang="en-US" sz="3200" dirty="0">
                <a:solidFill>
                  <a:srgbClr val="002060"/>
                </a:solidFill>
              </a:rPr>
              <a:t>                                                   --Mary </a:t>
            </a:r>
            <a:r>
              <a:rPr lang="en-US" sz="3200" dirty="0" smtClean="0">
                <a:solidFill>
                  <a:srgbClr val="002060"/>
                </a:solidFill>
              </a:rPr>
              <a:t>Magdalene</a:t>
            </a:r>
            <a:endParaRPr lang="en-US" sz="3200" i="1" dirty="0">
              <a:solidFill>
                <a:srgbClr val="002060"/>
              </a:solidFill>
            </a:endParaRPr>
          </a:p>
        </p:txBody>
      </p:sp>
    </p:spTree>
    <p:extLst>
      <p:ext uri="{BB962C8B-B14F-4D97-AF65-F5344CB8AC3E}">
        <p14:creationId xmlns:p14="http://schemas.microsoft.com/office/powerpoint/2010/main" val="4212320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50857" y="226571"/>
            <a:ext cx="5442857" cy="6186309"/>
          </a:xfrm>
          <a:prstGeom prst="rect">
            <a:avLst/>
          </a:prstGeom>
          <a:noFill/>
        </p:spPr>
        <p:txBody>
          <a:bodyPr wrap="square" rtlCol="0">
            <a:spAutoFit/>
          </a:bodyPr>
          <a:lstStyle/>
          <a:p>
            <a:pPr marL="342900" indent="-342900">
              <a:buFont typeface="Arial" panose="020B0604020202020204" pitchFamily="34" charset="0"/>
              <a:buChar char="•"/>
            </a:pPr>
            <a:endParaRPr lang="en-US" dirty="0" smtClean="0">
              <a:solidFill>
                <a:srgbClr val="002060"/>
              </a:solidFill>
            </a:endParaRPr>
          </a:p>
          <a:p>
            <a:pPr marL="342900" indent="-342900">
              <a:buFont typeface="Arial" panose="020B0604020202020204" pitchFamily="34" charset="0"/>
              <a:buChar char="•"/>
            </a:pPr>
            <a:endParaRPr lang="en-US" dirty="0">
              <a:solidFill>
                <a:srgbClr val="002060"/>
              </a:solidFill>
            </a:endParaRPr>
          </a:p>
          <a:p>
            <a:r>
              <a:rPr lang="en-US" sz="2400" dirty="0" smtClean="0">
                <a:solidFill>
                  <a:srgbClr val="002060"/>
                </a:solidFill>
              </a:rPr>
              <a:t>My Intention for this program is to train as many women as I can to:</a:t>
            </a:r>
          </a:p>
          <a:p>
            <a:endParaRPr lang="en-US" sz="2400" dirty="0" smtClean="0">
              <a:solidFill>
                <a:srgbClr val="002060"/>
              </a:solidFill>
            </a:endParaRPr>
          </a:p>
          <a:p>
            <a:pPr marL="342900" indent="-342900">
              <a:buFont typeface="Arial" panose="020B0604020202020204" pitchFamily="34" charset="0"/>
              <a:buChar char="•"/>
            </a:pPr>
            <a:r>
              <a:rPr lang="en-US" sz="2400" dirty="0" smtClean="0">
                <a:solidFill>
                  <a:srgbClr val="002060"/>
                </a:solidFill>
              </a:rPr>
              <a:t>honor </a:t>
            </a:r>
            <a:r>
              <a:rPr lang="en-US" sz="2400" dirty="0">
                <a:solidFill>
                  <a:srgbClr val="002060"/>
                </a:solidFill>
              </a:rPr>
              <a:t>the Divine Feminine in herself, and to teach the next seven generations to do so.  </a:t>
            </a:r>
          </a:p>
          <a:p>
            <a:endParaRPr lang="en-US" sz="2400" dirty="0">
              <a:solidFill>
                <a:srgbClr val="002060"/>
              </a:solidFill>
            </a:endParaRPr>
          </a:p>
          <a:p>
            <a:pPr marL="342900" indent="-342900">
              <a:buFont typeface="Arial" panose="020B0604020202020204" pitchFamily="34" charset="0"/>
              <a:buChar char="•"/>
            </a:pPr>
            <a:r>
              <a:rPr lang="en-US" sz="2400" dirty="0" smtClean="0">
                <a:solidFill>
                  <a:srgbClr val="002060"/>
                </a:solidFill>
              </a:rPr>
              <a:t>raise </a:t>
            </a:r>
            <a:r>
              <a:rPr lang="en-US" sz="2400" dirty="0">
                <a:solidFill>
                  <a:srgbClr val="002060"/>
                </a:solidFill>
              </a:rPr>
              <a:t>her vibratory rate, knowing that as she does, she raises the vibration of the planet and all of humanity.  </a:t>
            </a:r>
          </a:p>
          <a:p>
            <a:endParaRPr lang="en-US" sz="2400" dirty="0">
              <a:solidFill>
                <a:srgbClr val="002060"/>
              </a:solidFill>
            </a:endParaRPr>
          </a:p>
          <a:p>
            <a:pPr marL="342900" indent="-342900">
              <a:buFont typeface="Arial" panose="020B0604020202020204" pitchFamily="34" charset="0"/>
              <a:buChar char="•"/>
            </a:pPr>
            <a:r>
              <a:rPr lang="en-US" sz="2400" dirty="0" smtClean="0">
                <a:solidFill>
                  <a:srgbClr val="002060"/>
                </a:solidFill>
              </a:rPr>
              <a:t>see </a:t>
            </a:r>
            <a:r>
              <a:rPr lang="en-US" sz="2400" dirty="0">
                <a:solidFill>
                  <a:srgbClr val="002060"/>
                </a:solidFill>
              </a:rPr>
              <a:t>this as her Sacred Duty and </a:t>
            </a:r>
            <a:r>
              <a:rPr lang="en-US" sz="2400" dirty="0" smtClean="0">
                <a:solidFill>
                  <a:srgbClr val="002060"/>
                </a:solidFill>
              </a:rPr>
              <a:t>consider </a:t>
            </a:r>
            <a:r>
              <a:rPr lang="en-US" sz="2400" dirty="0">
                <a:solidFill>
                  <a:srgbClr val="002060"/>
                </a:solidFill>
              </a:rPr>
              <a:t>it an honor and privilege to serve her fellow beings in this way.</a:t>
            </a:r>
          </a:p>
          <a:p>
            <a:endParaRPr lang="en-US" sz="24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7446" t="5540" r="35916" b="31544"/>
          <a:stretch/>
        </p:blipFill>
        <p:spPr>
          <a:xfrm>
            <a:off x="548887" y="1161143"/>
            <a:ext cx="5040853" cy="4317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70388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0085" y="671669"/>
            <a:ext cx="5689063" cy="646331"/>
          </a:xfrm>
          <a:prstGeom prst="rect">
            <a:avLst/>
          </a:prstGeom>
          <a:noFill/>
        </p:spPr>
        <p:txBody>
          <a:bodyPr wrap="square" rtlCol="0">
            <a:spAutoFit/>
          </a:bodyPr>
          <a:lstStyle/>
          <a:p>
            <a:r>
              <a:rPr lang="en-US" sz="3600" b="1" dirty="0" smtClean="0">
                <a:solidFill>
                  <a:srgbClr val="002060"/>
                </a:solidFill>
                <a:latin typeface="Gabriola" panose="04040605051002020D02" pitchFamily="82" charset="0"/>
                <a:cs typeface="Estrangelo Edessa" panose="03080600000000000000" pitchFamily="66" charset="0"/>
              </a:rPr>
              <a:t>What is Your Intention for this Process?</a:t>
            </a:r>
            <a:endParaRPr lang="en-US" sz="3600" dirty="0"/>
          </a:p>
        </p:txBody>
      </p:sp>
      <p:pic>
        <p:nvPicPr>
          <p:cNvPr id="3" name="Picture 2" descr="Pink crystal heart Royalty Free Stock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176" y="1696049"/>
            <a:ext cx="3523570" cy="3930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296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588" t="6805" r="27972" b="32014"/>
          <a:stretch/>
        </p:blipFill>
        <p:spPr>
          <a:xfrm>
            <a:off x="2768959" y="798491"/>
            <a:ext cx="5628068" cy="3805645"/>
          </a:xfrm>
          <a:prstGeom prst="rect">
            <a:avLst/>
          </a:prstGeom>
        </p:spPr>
      </p:pic>
      <p:sp>
        <p:nvSpPr>
          <p:cNvPr id="3" name="TextBox 2"/>
          <p:cNvSpPr txBox="1"/>
          <p:nvPr/>
        </p:nvSpPr>
        <p:spPr>
          <a:xfrm>
            <a:off x="1545466" y="4842457"/>
            <a:ext cx="8783390" cy="1661993"/>
          </a:xfrm>
          <a:prstGeom prst="rect">
            <a:avLst/>
          </a:prstGeom>
          <a:noFill/>
        </p:spPr>
        <p:txBody>
          <a:bodyPr wrap="square" rtlCol="0">
            <a:spAutoFit/>
          </a:bodyPr>
          <a:lstStyle/>
          <a:p>
            <a:pPr lvl="0"/>
            <a:r>
              <a:rPr lang="en-US" sz="2800" b="1" dirty="0">
                <a:solidFill>
                  <a:srgbClr val="002060"/>
                </a:solidFill>
              </a:rPr>
              <a:t>The path back to your power is through your body.   Your body </a:t>
            </a:r>
            <a:r>
              <a:rPr lang="en-US" sz="2800" b="1" dirty="0" smtClean="0">
                <a:solidFill>
                  <a:srgbClr val="002060"/>
                </a:solidFill>
              </a:rPr>
              <a:t>holds the key.  This is the very important thing that most women forget..</a:t>
            </a:r>
            <a:endParaRPr lang="en-US" sz="2800" b="1" dirty="0">
              <a:solidFill>
                <a:srgbClr val="002060"/>
              </a:solidFill>
            </a:endParaRPr>
          </a:p>
          <a:p>
            <a:endParaRPr lang="en-US" dirty="0"/>
          </a:p>
        </p:txBody>
      </p:sp>
    </p:spTree>
    <p:extLst>
      <p:ext uri="{BB962C8B-B14F-4D97-AF65-F5344CB8AC3E}">
        <p14:creationId xmlns:p14="http://schemas.microsoft.com/office/powerpoint/2010/main" val="3890918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8372" y="190165"/>
            <a:ext cx="5549900" cy="3468688"/>
          </a:xfrm>
          <a:prstGeom prst="rect">
            <a:avLst/>
          </a:prstGeom>
          <a:ln>
            <a:noFill/>
          </a:ln>
          <a:effectLst>
            <a:softEdge rad="112500"/>
          </a:effectLst>
        </p:spPr>
      </p:pic>
      <p:sp>
        <p:nvSpPr>
          <p:cNvPr id="3" name="TextBox 2"/>
          <p:cNvSpPr txBox="1"/>
          <p:nvPr/>
        </p:nvSpPr>
        <p:spPr>
          <a:xfrm>
            <a:off x="618186" y="3749005"/>
            <a:ext cx="10908406" cy="2677656"/>
          </a:xfrm>
          <a:prstGeom prst="rect">
            <a:avLst/>
          </a:prstGeom>
          <a:noFill/>
        </p:spPr>
        <p:txBody>
          <a:bodyPr wrap="square" rtlCol="0">
            <a:spAutoFit/>
          </a:bodyPr>
          <a:lstStyle/>
          <a:p>
            <a:r>
              <a:rPr lang="en-US" sz="2400" b="1" dirty="0" smtClean="0">
                <a:solidFill>
                  <a:srgbClr val="002060"/>
                </a:solidFill>
              </a:rPr>
              <a:t>Our bodies are literally keyed in to the rhythms of this planet.  By knowing this rhythm and aligning with it, you harness the energy of the Universe in your very own body. The </a:t>
            </a:r>
            <a:r>
              <a:rPr lang="en-US" sz="2400" b="1" dirty="0">
                <a:solidFill>
                  <a:srgbClr val="002060"/>
                </a:solidFill>
              </a:rPr>
              <a:t>methods used </a:t>
            </a:r>
            <a:r>
              <a:rPr lang="en-US" sz="2400" b="1" dirty="0" smtClean="0">
                <a:solidFill>
                  <a:srgbClr val="002060"/>
                </a:solidFill>
              </a:rPr>
              <a:t> to do this, have </a:t>
            </a:r>
            <a:r>
              <a:rPr lang="en-US" sz="2400" b="1" dirty="0">
                <a:solidFill>
                  <a:srgbClr val="002060"/>
                </a:solidFill>
              </a:rPr>
              <a:t>been with us for centuries, but they have been hidden.  Many of them are so simple that we may take them for granted.  Others we may have never heard of.  But they are easy to use and learn…and when you do, magic happens.</a:t>
            </a:r>
          </a:p>
          <a:p>
            <a:pPr lvl="0"/>
            <a:endParaRPr lang="en-US" sz="2400" b="1" dirty="0">
              <a:solidFill>
                <a:srgbClr val="002060"/>
              </a:solidFill>
            </a:endParaRPr>
          </a:p>
        </p:txBody>
      </p:sp>
    </p:spTree>
    <p:extLst>
      <p:ext uri="{BB962C8B-B14F-4D97-AF65-F5344CB8AC3E}">
        <p14:creationId xmlns:p14="http://schemas.microsoft.com/office/powerpoint/2010/main" val="9081476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2669</Words>
  <Application>Microsoft Office PowerPoint</Application>
  <PresentationFormat>Widescreen</PresentationFormat>
  <Paragraphs>158</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Estrangelo Edessa</vt:lpstr>
      <vt:lpstr>Gabriola</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Three Feathers</dc:creator>
  <cp:lastModifiedBy>Three Feathers</cp:lastModifiedBy>
  <cp:revision>44</cp:revision>
  <dcterms:created xsi:type="dcterms:W3CDTF">2015-07-24T17:20:21Z</dcterms:created>
  <dcterms:modified xsi:type="dcterms:W3CDTF">2017-01-01T19:55:24Z</dcterms:modified>
</cp:coreProperties>
</file>