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sldIdLst>
    <p:sldId id="256" r:id="rId2"/>
    <p:sldId id="259" r:id="rId3"/>
    <p:sldId id="295" r:id="rId4"/>
    <p:sldId id="257" r:id="rId5"/>
    <p:sldId id="258" r:id="rId6"/>
    <p:sldId id="262" r:id="rId7"/>
    <p:sldId id="260" r:id="rId8"/>
    <p:sldId id="293" r:id="rId9"/>
    <p:sldId id="294" r:id="rId10"/>
    <p:sldId id="292" r:id="rId11"/>
    <p:sldId id="266" r:id="rId12"/>
    <p:sldId id="297" r:id="rId13"/>
    <p:sldId id="296" r:id="rId14"/>
    <p:sldId id="264" r:id="rId15"/>
    <p:sldId id="263" r:id="rId16"/>
    <p:sldId id="267" r:id="rId17"/>
    <p:sldId id="265" r:id="rId18"/>
    <p:sldId id="270" r:id="rId19"/>
    <p:sldId id="280" r:id="rId20"/>
    <p:sldId id="276" r:id="rId21"/>
    <p:sldId id="273" r:id="rId22"/>
    <p:sldId id="278" r:id="rId23"/>
    <p:sldId id="298" r:id="rId24"/>
    <p:sldId id="277" r:id="rId25"/>
    <p:sldId id="283" r:id="rId26"/>
    <p:sldId id="299" r:id="rId27"/>
    <p:sldId id="300" r:id="rId28"/>
    <p:sldId id="281" r:id="rId29"/>
    <p:sldId id="301" r:id="rId30"/>
    <p:sldId id="282" r:id="rId31"/>
    <p:sldId id="302" r:id="rId32"/>
    <p:sldId id="303" r:id="rId33"/>
    <p:sldId id="304" r:id="rId34"/>
    <p:sldId id="27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74" d="100"/>
          <a:sy n="74" d="100"/>
        </p:scale>
        <p:origin x="994" y="28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58BF-C5E1-4B52-BD8A-FD1AD5779347}"/>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FCD51F7-3CC3-4BB7-8291-B1789482E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D320447-D6C7-43E1-AE88-1FB66CC9C55E}"/>
              </a:ext>
            </a:extLst>
          </p:cNvPr>
          <p:cNvSpPr>
            <a:spLocks noGrp="1"/>
          </p:cNvSpPr>
          <p:nvPr>
            <p:ph type="dt" sz="half" idx="10"/>
          </p:nvPr>
        </p:nvSpPr>
        <p:spPr/>
        <p:txBody>
          <a:bodyPr/>
          <a:lstStyle/>
          <a:p>
            <a:fld id="{C43A76A3-ADC8-4477-8FC1-B9DD55D84908}" type="datetime1">
              <a:rPr lang="en-US" smtClean="0"/>
              <a:t>7/25/2025</a:t>
            </a:fld>
            <a:endParaRPr lang="en-US" dirty="0"/>
          </a:p>
        </p:txBody>
      </p:sp>
      <p:sp>
        <p:nvSpPr>
          <p:cNvPr id="5" name="Footer Placeholder 4">
            <a:extLst>
              <a:ext uri="{FF2B5EF4-FFF2-40B4-BE49-F238E27FC236}">
                <a16:creationId xmlns:a16="http://schemas.microsoft.com/office/drawing/2014/main" id="{6F5E17B6-E7FC-473A-8D5F-0E6B838E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AF4E0-FDDB-42B9-862C-7BBC501CDAC5}"/>
              </a:ext>
            </a:extLst>
          </p:cNvPr>
          <p:cNvSpPr>
            <a:spLocks noGrp="1"/>
          </p:cNvSpPr>
          <p:nvPr>
            <p:ph type="sldNum" sz="quarter" idx="12"/>
          </p:nvPr>
        </p:nvSpPr>
        <p:spPr/>
        <p:txBody>
          <a:bodyPr/>
          <a:lstStyle/>
          <a:p>
            <a:fld id="{35747434-7036-48DB-A148-6B3D8EE75CDA}" type="slidenum">
              <a:rPr lang="en-US" smtClean="0"/>
              <a:t>‹#›</a:t>
            </a:fld>
            <a:endParaRPr lang="en-US" dirty="0"/>
          </a:p>
        </p:txBody>
      </p:sp>
    </p:spTree>
    <p:extLst>
      <p:ext uri="{BB962C8B-B14F-4D97-AF65-F5344CB8AC3E}">
        <p14:creationId xmlns:p14="http://schemas.microsoft.com/office/powerpoint/2010/main" val="1424336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922F-6166-4009-A42D-027DC71807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7791CF-167D-446D-9F99-6976C986E2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CA422-E040-4DE1-9DA5-C8D37C116A7B}"/>
              </a:ext>
            </a:extLst>
          </p:cNvPr>
          <p:cNvSpPr>
            <a:spLocks noGrp="1"/>
          </p:cNvSpPr>
          <p:nvPr>
            <p:ph type="dt" sz="half" idx="10"/>
          </p:nvPr>
        </p:nvSpPr>
        <p:spPr/>
        <p:txBody>
          <a:bodyPr/>
          <a:lstStyle/>
          <a:p>
            <a:fld id="{D6762538-DC4D-4667-96E5-B3278DDF8B12}" type="datetime1">
              <a:rPr lang="en-US" smtClean="0"/>
              <a:t>7/25/2025</a:t>
            </a:fld>
            <a:endParaRPr lang="en-US"/>
          </a:p>
        </p:txBody>
      </p:sp>
      <p:sp>
        <p:nvSpPr>
          <p:cNvPr id="5" name="Footer Placeholder 4">
            <a:extLst>
              <a:ext uri="{FF2B5EF4-FFF2-40B4-BE49-F238E27FC236}">
                <a16:creationId xmlns:a16="http://schemas.microsoft.com/office/drawing/2014/main" id="{6C813B0B-60E7-494E-91CB-055BC2690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8C554-7C1B-4D8F-9B6B-04492656904B}"/>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600631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66EF0-6ED8-49A7-BDAD-E20A143FA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FCE9CD-90A9-44BA-B293-0662E077DD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7DAE0-05C4-460B-B96D-BD183ED030C4}"/>
              </a:ext>
            </a:extLst>
          </p:cNvPr>
          <p:cNvSpPr>
            <a:spLocks noGrp="1"/>
          </p:cNvSpPr>
          <p:nvPr>
            <p:ph type="dt" sz="half" idx="10"/>
          </p:nvPr>
        </p:nvSpPr>
        <p:spPr/>
        <p:txBody>
          <a:bodyPr/>
          <a:lstStyle/>
          <a:p>
            <a:fld id="{05880548-5C08-4BE3-B63E-F2BB63B0B00C}" type="datetime1">
              <a:rPr lang="en-US" smtClean="0"/>
              <a:t>7/25/2025</a:t>
            </a:fld>
            <a:endParaRPr lang="en-US"/>
          </a:p>
        </p:txBody>
      </p:sp>
      <p:sp>
        <p:nvSpPr>
          <p:cNvPr id="5" name="Footer Placeholder 4">
            <a:extLst>
              <a:ext uri="{FF2B5EF4-FFF2-40B4-BE49-F238E27FC236}">
                <a16:creationId xmlns:a16="http://schemas.microsoft.com/office/drawing/2014/main" id="{33B3CA93-55C9-4AA3-89A0-55490F745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FD820-FF26-4325-816F-310C30F80ACC}"/>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573070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6C8-0B4F-4655-A630-0B1D2540B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78B888-85E0-4D92-903E-C3FE7E870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48916-250B-4232-BD7D-571FDE79F5E7}"/>
              </a:ext>
            </a:extLst>
          </p:cNvPr>
          <p:cNvSpPr>
            <a:spLocks noGrp="1"/>
          </p:cNvSpPr>
          <p:nvPr>
            <p:ph type="dt" sz="half" idx="10"/>
          </p:nvPr>
        </p:nvSpPr>
        <p:spPr/>
        <p:txBody>
          <a:bodyPr/>
          <a:lstStyle/>
          <a:p>
            <a:fld id="{DE7F49BE-398D-479A-8A7E-5DDBCA61EDCB}" type="datetime1">
              <a:rPr lang="en-US" smtClean="0"/>
              <a:t>7/25/2025</a:t>
            </a:fld>
            <a:endParaRPr lang="en-US"/>
          </a:p>
        </p:txBody>
      </p:sp>
      <p:sp>
        <p:nvSpPr>
          <p:cNvPr id="5" name="Footer Placeholder 4">
            <a:extLst>
              <a:ext uri="{FF2B5EF4-FFF2-40B4-BE49-F238E27FC236}">
                <a16:creationId xmlns:a16="http://schemas.microsoft.com/office/drawing/2014/main" id="{B6A8BFB4-647C-4104-B6D4-3346051C3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FA73F-2BE8-4370-AE90-58F4CE51FC5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648629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446D-9FAC-4157-A41A-51675C8BE929}"/>
              </a:ext>
            </a:extLst>
          </p:cNvPr>
          <p:cNvSpPr>
            <a:spLocks noGrp="1"/>
          </p:cNvSpPr>
          <p:nvPr>
            <p:ph type="title"/>
          </p:nvPr>
        </p:nvSpPr>
        <p:spPr>
          <a:xfrm>
            <a:off x="777240" y="1709738"/>
            <a:ext cx="10570210" cy="2758895"/>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AF8D4A-8F93-4399-9546-64F286400D24}"/>
              </a:ext>
            </a:extLst>
          </p:cNvPr>
          <p:cNvSpPr>
            <a:spLocks noGrp="1"/>
          </p:cNvSpPr>
          <p:nvPr>
            <p:ph type="body" idx="1"/>
          </p:nvPr>
        </p:nvSpPr>
        <p:spPr>
          <a:xfrm>
            <a:off x="777240" y="4589463"/>
            <a:ext cx="1057021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9C2FD4-BF96-470C-8247-20DFAE1CF870}"/>
              </a:ext>
            </a:extLst>
          </p:cNvPr>
          <p:cNvSpPr>
            <a:spLocks noGrp="1"/>
          </p:cNvSpPr>
          <p:nvPr>
            <p:ph type="dt" sz="half" idx="10"/>
          </p:nvPr>
        </p:nvSpPr>
        <p:spPr/>
        <p:txBody>
          <a:bodyPr/>
          <a:lstStyle/>
          <a:p>
            <a:fld id="{CCD0C193-4974-4A1F-9C63-07D595E30D66}" type="datetime1">
              <a:rPr lang="en-US" smtClean="0"/>
              <a:t>7/25/2025</a:t>
            </a:fld>
            <a:endParaRPr lang="en-US"/>
          </a:p>
        </p:txBody>
      </p:sp>
      <p:sp>
        <p:nvSpPr>
          <p:cNvPr id="5" name="Footer Placeholder 4">
            <a:extLst>
              <a:ext uri="{FF2B5EF4-FFF2-40B4-BE49-F238E27FC236}">
                <a16:creationId xmlns:a16="http://schemas.microsoft.com/office/drawing/2014/main" id="{27175A2D-86C4-4467-BAB8-E9ED004D2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42A4D-D9B2-4C82-95E4-B86F9F5F380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538748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B3AA-8C30-429E-B934-AF12204387B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915834E-691F-4728-88F5-A0C4696695EB}"/>
              </a:ext>
            </a:extLst>
          </p:cNvPr>
          <p:cNvSpPr>
            <a:spLocks noGrp="1"/>
          </p:cNvSpPr>
          <p:nvPr>
            <p:ph sz="half" idx="1"/>
          </p:nvPr>
        </p:nvSpPr>
        <p:spPr>
          <a:xfrm>
            <a:off x="777240" y="1825625"/>
            <a:ext cx="52425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3876374-880F-4E25-9F88-79E3C1AB1F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9BD69-B509-4FCE-95A8-ED03FFC8CC3C}"/>
              </a:ext>
            </a:extLst>
          </p:cNvPr>
          <p:cNvSpPr>
            <a:spLocks noGrp="1"/>
          </p:cNvSpPr>
          <p:nvPr>
            <p:ph type="dt" sz="half" idx="10"/>
          </p:nvPr>
        </p:nvSpPr>
        <p:spPr/>
        <p:txBody>
          <a:bodyPr/>
          <a:lstStyle/>
          <a:p>
            <a:fld id="{701AA87F-28D4-4BF0-B81F-877A89DFD5AC}" type="datetime1">
              <a:rPr lang="en-US" smtClean="0"/>
              <a:t>7/25/2025</a:t>
            </a:fld>
            <a:endParaRPr lang="en-US"/>
          </a:p>
        </p:txBody>
      </p:sp>
      <p:sp>
        <p:nvSpPr>
          <p:cNvPr id="6" name="Footer Placeholder 5">
            <a:extLst>
              <a:ext uri="{FF2B5EF4-FFF2-40B4-BE49-F238E27FC236}">
                <a16:creationId xmlns:a16="http://schemas.microsoft.com/office/drawing/2014/main" id="{DB7C287B-AE5B-490B-BF81-A50D7A2E8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C2246-303C-4A29-B6EA-E62CEDE6C2A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316947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FE79-D5BE-43E8-B6C5-2675B7F4D818}"/>
              </a:ext>
            </a:extLst>
          </p:cNvPr>
          <p:cNvSpPr>
            <a:spLocks noGrp="1"/>
          </p:cNvSpPr>
          <p:nvPr>
            <p:ph type="title"/>
          </p:nvPr>
        </p:nvSpPr>
        <p:spPr>
          <a:xfrm>
            <a:off x="777240" y="365125"/>
            <a:ext cx="1057814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9D3A07-BA51-4113-902E-830A887D2394}"/>
              </a:ext>
            </a:extLst>
          </p:cNvPr>
          <p:cNvSpPr>
            <a:spLocks noGrp="1"/>
          </p:cNvSpPr>
          <p:nvPr>
            <p:ph type="body" idx="1"/>
          </p:nvPr>
        </p:nvSpPr>
        <p:spPr>
          <a:xfrm>
            <a:off x="777240" y="1801812"/>
            <a:ext cx="5220335"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E320A9-E274-4E1B-B02D-9A3F510A1F22}"/>
              </a:ext>
            </a:extLst>
          </p:cNvPr>
          <p:cNvSpPr>
            <a:spLocks noGrp="1"/>
          </p:cNvSpPr>
          <p:nvPr>
            <p:ph sz="half" idx="2"/>
          </p:nvPr>
        </p:nvSpPr>
        <p:spPr>
          <a:xfrm>
            <a:off x="777240" y="2825749"/>
            <a:ext cx="5220335"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BE80D3A-C2A8-4B78-B7E2-4908C74B1C43}"/>
              </a:ext>
            </a:extLst>
          </p:cNvPr>
          <p:cNvSpPr>
            <a:spLocks noGrp="1"/>
          </p:cNvSpPr>
          <p:nvPr>
            <p:ph type="body" sz="quarter" idx="3"/>
          </p:nvPr>
        </p:nvSpPr>
        <p:spPr>
          <a:xfrm>
            <a:off x="6172200" y="1801812"/>
            <a:ext cx="5183188"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D84DD-9460-4B08-86AD-27486A940047}"/>
              </a:ext>
            </a:extLst>
          </p:cNvPr>
          <p:cNvSpPr>
            <a:spLocks noGrp="1"/>
          </p:cNvSpPr>
          <p:nvPr>
            <p:ph sz="quarter" idx="4"/>
          </p:nvPr>
        </p:nvSpPr>
        <p:spPr>
          <a:xfrm>
            <a:off x="6172200" y="2825749"/>
            <a:ext cx="5183188"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0B7F8-282C-4210-AE7D-F35228BAC803}"/>
              </a:ext>
            </a:extLst>
          </p:cNvPr>
          <p:cNvSpPr>
            <a:spLocks noGrp="1"/>
          </p:cNvSpPr>
          <p:nvPr>
            <p:ph type="dt" sz="half" idx="10"/>
          </p:nvPr>
        </p:nvSpPr>
        <p:spPr/>
        <p:txBody>
          <a:bodyPr/>
          <a:lstStyle/>
          <a:p>
            <a:fld id="{A8A9F1F3-208B-49A3-B337-9C8ACEB3E0E1}" type="datetime1">
              <a:rPr lang="en-US" smtClean="0"/>
              <a:t>7/25/2025</a:t>
            </a:fld>
            <a:endParaRPr lang="en-US"/>
          </a:p>
        </p:txBody>
      </p:sp>
      <p:sp>
        <p:nvSpPr>
          <p:cNvPr id="8" name="Footer Placeholder 7">
            <a:extLst>
              <a:ext uri="{FF2B5EF4-FFF2-40B4-BE49-F238E27FC236}">
                <a16:creationId xmlns:a16="http://schemas.microsoft.com/office/drawing/2014/main" id="{FAE343A9-1067-4DCF-BACC-1F7F38050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84E471-04DB-4DB5-8CC5-16B3FC88509D}"/>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667969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87C0-272E-4E50-A316-78079B2B923E}"/>
              </a:ext>
            </a:extLst>
          </p:cNvPr>
          <p:cNvSpPr>
            <a:spLocks noGrp="1"/>
          </p:cNvSpPr>
          <p:nvPr>
            <p:ph type="title"/>
          </p:nvPr>
        </p:nvSpPr>
        <p:spPr>
          <a:xfrm>
            <a:off x="777240" y="365125"/>
            <a:ext cx="10659110"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06C1C9-1F69-432A-858C-D828B56E1659}"/>
              </a:ext>
            </a:extLst>
          </p:cNvPr>
          <p:cNvSpPr>
            <a:spLocks noGrp="1"/>
          </p:cNvSpPr>
          <p:nvPr>
            <p:ph type="dt" sz="half" idx="10"/>
          </p:nvPr>
        </p:nvSpPr>
        <p:spPr/>
        <p:txBody>
          <a:bodyPr/>
          <a:lstStyle/>
          <a:p>
            <a:fld id="{27AF6CA6-7293-4AA2-A0E0-A3BF4416E786}" type="datetime1">
              <a:rPr lang="en-US" smtClean="0"/>
              <a:t>7/25/2025</a:t>
            </a:fld>
            <a:endParaRPr lang="en-US"/>
          </a:p>
        </p:txBody>
      </p:sp>
      <p:sp>
        <p:nvSpPr>
          <p:cNvPr id="4" name="Footer Placeholder 3">
            <a:extLst>
              <a:ext uri="{FF2B5EF4-FFF2-40B4-BE49-F238E27FC236}">
                <a16:creationId xmlns:a16="http://schemas.microsoft.com/office/drawing/2014/main" id="{BD6D9A1B-D149-4B97-B161-3D7C9ADBCF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B3722F-8C88-4E54-8CD6-12D31A05F813}"/>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202168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1B4EE-6DFC-45F3-9174-D913EB57CB9D}"/>
              </a:ext>
            </a:extLst>
          </p:cNvPr>
          <p:cNvSpPr>
            <a:spLocks noGrp="1"/>
          </p:cNvSpPr>
          <p:nvPr>
            <p:ph type="dt" sz="half" idx="10"/>
          </p:nvPr>
        </p:nvSpPr>
        <p:spPr/>
        <p:txBody>
          <a:bodyPr/>
          <a:lstStyle/>
          <a:p>
            <a:fld id="{98D87016-7BCD-46FB-8EE3-AB6C369108B4}" type="datetime1">
              <a:rPr lang="en-US" smtClean="0"/>
              <a:t>7/25/2025</a:t>
            </a:fld>
            <a:endParaRPr lang="en-US"/>
          </a:p>
        </p:txBody>
      </p:sp>
      <p:sp>
        <p:nvSpPr>
          <p:cNvPr id="3" name="Footer Placeholder 2">
            <a:extLst>
              <a:ext uri="{FF2B5EF4-FFF2-40B4-BE49-F238E27FC236}">
                <a16:creationId xmlns:a16="http://schemas.microsoft.com/office/drawing/2014/main" id="{0BF7F7DC-6DDE-4337-AD27-BBE7D54224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58EA9-3AC4-421E-B133-1FA7757DF8BA}"/>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4030768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35BB-74CC-43E9-B71F-A5C05D17EB78}"/>
              </a:ext>
            </a:extLst>
          </p:cNvPr>
          <p:cNvSpPr>
            <a:spLocks noGrp="1"/>
          </p:cNvSpPr>
          <p:nvPr>
            <p:ph type="title"/>
          </p:nvPr>
        </p:nvSpPr>
        <p:spPr>
          <a:xfrm>
            <a:off x="777240" y="457200"/>
            <a:ext cx="3994785" cy="2501900"/>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CAADC9E-7845-4DB1-87E3-6FBFB2B03B8A}"/>
              </a:ext>
            </a:extLst>
          </p:cNvPr>
          <p:cNvSpPr>
            <a:spLocks noGrp="1"/>
          </p:cNvSpPr>
          <p:nvPr>
            <p:ph idx="1"/>
          </p:nvPr>
        </p:nvSpPr>
        <p:spPr>
          <a:xfrm>
            <a:off x="5183188" y="457201"/>
            <a:ext cx="6172200"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5C925A8-2A07-43B9-B549-061F3684986B}"/>
              </a:ext>
            </a:extLst>
          </p:cNvPr>
          <p:cNvSpPr>
            <a:spLocks noGrp="1"/>
          </p:cNvSpPr>
          <p:nvPr>
            <p:ph type="body" sz="half" idx="2"/>
          </p:nvPr>
        </p:nvSpPr>
        <p:spPr>
          <a:xfrm>
            <a:off x="777240" y="3092450"/>
            <a:ext cx="3994785" cy="27765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A9037-0564-43A1-8156-1D9932E1F85F}"/>
              </a:ext>
            </a:extLst>
          </p:cNvPr>
          <p:cNvSpPr>
            <a:spLocks noGrp="1"/>
          </p:cNvSpPr>
          <p:nvPr>
            <p:ph type="dt" sz="half" idx="10"/>
          </p:nvPr>
        </p:nvSpPr>
        <p:spPr/>
        <p:txBody>
          <a:bodyPr/>
          <a:lstStyle/>
          <a:p>
            <a:fld id="{A1547011-1FFC-4EF8-9A2E-53B4AD2ADBD4}" type="datetime1">
              <a:rPr lang="en-US" smtClean="0"/>
              <a:t>7/25/2025</a:t>
            </a:fld>
            <a:endParaRPr lang="en-US"/>
          </a:p>
        </p:txBody>
      </p:sp>
      <p:sp>
        <p:nvSpPr>
          <p:cNvPr id="6" name="Footer Placeholder 5">
            <a:extLst>
              <a:ext uri="{FF2B5EF4-FFF2-40B4-BE49-F238E27FC236}">
                <a16:creationId xmlns:a16="http://schemas.microsoft.com/office/drawing/2014/main" id="{CBFF0D40-D0E1-49C9-BE47-91BBC50AB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129BD-890D-412E-9805-D29F4A0D362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4130757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ADB4-BA7B-42C2-9C6C-58B2763F8617}"/>
              </a:ext>
            </a:extLst>
          </p:cNvPr>
          <p:cNvSpPr>
            <a:spLocks noGrp="1"/>
          </p:cNvSpPr>
          <p:nvPr>
            <p:ph type="title"/>
          </p:nvPr>
        </p:nvSpPr>
        <p:spPr>
          <a:xfrm>
            <a:off x="777240" y="457200"/>
            <a:ext cx="3994785" cy="2505456"/>
          </a:xfrm>
        </p:spPr>
        <p:txBody>
          <a:bodyPr anchor="b"/>
          <a:lstStyle>
            <a:lvl1pPr>
              <a:defRPr sz="4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9519B58-B546-4E6B-BE00-3D1D64DA8699}"/>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FAA0AB8-41A9-4548-9B83-3EFF79A00793}"/>
              </a:ext>
            </a:extLst>
          </p:cNvPr>
          <p:cNvSpPr>
            <a:spLocks noGrp="1"/>
          </p:cNvSpPr>
          <p:nvPr>
            <p:ph type="body" sz="half" idx="2"/>
          </p:nvPr>
        </p:nvSpPr>
        <p:spPr>
          <a:xfrm>
            <a:off x="777240" y="3081275"/>
            <a:ext cx="3994785" cy="277977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B33ED-A015-4992-A004-33D41CFFADA1}"/>
              </a:ext>
            </a:extLst>
          </p:cNvPr>
          <p:cNvSpPr>
            <a:spLocks noGrp="1"/>
          </p:cNvSpPr>
          <p:nvPr>
            <p:ph type="dt" sz="half" idx="10"/>
          </p:nvPr>
        </p:nvSpPr>
        <p:spPr/>
        <p:txBody>
          <a:bodyPr/>
          <a:lstStyle/>
          <a:p>
            <a:fld id="{9562EB47-45B4-4EF5-A743-B4885DD2F060}" type="datetime1">
              <a:rPr lang="en-US" smtClean="0"/>
              <a:t>7/25/2025</a:t>
            </a:fld>
            <a:endParaRPr lang="en-US"/>
          </a:p>
        </p:txBody>
      </p:sp>
      <p:sp>
        <p:nvSpPr>
          <p:cNvPr id="6" name="Footer Placeholder 5">
            <a:extLst>
              <a:ext uri="{FF2B5EF4-FFF2-40B4-BE49-F238E27FC236}">
                <a16:creationId xmlns:a16="http://schemas.microsoft.com/office/drawing/2014/main" id="{D3C29CDA-E85F-47D1-83B7-02A50DEBF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9625F-5352-4136-8AC4-F8899D00A1A9}"/>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631138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9B5B3C5-A599-465B-B2B9-866E8B2087CE}"/>
              </a:ext>
            </a:extLst>
          </p:cNvPr>
          <p:cNvSpPr/>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25C84982-7DD0-43B1-8A2D-BFA4DF1B4E60}"/>
              </a:ext>
            </a:extLst>
          </p:cNvPr>
          <p:cNvSpPr/>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8" name="Decorative Circles">
            <a:extLst>
              <a:ext uri="{FF2B5EF4-FFF2-40B4-BE49-F238E27FC236}">
                <a16:creationId xmlns:a16="http://schemas.microsoft.com/office/drawing/2014/main" id="{1D912E1C-3BBA-42F0-A3EE-FEC382E7230A}"/>
              </a:ext>
            </a:extLst>
          </p:cNvPr>
          <p:cNvGrpSpPr/>
          <p:nvPr/>
        </p:nvGrpSpPr>
        <p:grpSpPr>
          <a:xfrm>
            <a:off x="-1" y="-1"/>
            <a:ext cx="12192001" cy="6858001"/>
            <a:chOff x="-1" y="-1"/>
            <a:chExt cx="12192001" cy="6858001"/>
          </a:xfrm>
        </p:grpSpPr>
        <p:sp>
          <p:nvSpPr>
            <p:cNvPr id="21" name="Oval 20">
              <a:extLst>
                <a:ext uri="{FF2B5EF4-FFF2-40B4-BE49-F238E27FC236}">
                  <a16:creationId xmlns:a16="http://schemas.microsoft.com/office/drawing/2014/main" id="{2FEEAC76-E273-46A8-8F8E-CE59860FE70D}"/>
                </a:ext>
              </a:extLst>
            </p:cNvPr>
            <p:cNvSpPr/>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6594A0E-9400-45AD-A431-1DA1C0B28966}"/>
                </a:ext>
              </a:extLst>
            </p:cNvPr>
            <p:cNvSpPr/>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0916D6C-D32F-42B6-8512-CD5EDB8F2B9B}"/>
                </a:ext>
              </a:extLst>
            </p:cNvPr>
            <p:cNvSpPr/>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34846D-59C6-40F4-907C-F1A4689B58F1}"/>
                </a:ext>
              </a:extLst>
            </p:cNvPr>
            <p:cNvSpPr/>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A257CDF-2E36-4DC7-8EE4-5CD8F8ECAC87}"/>
                </a:ext>
              </a:extLst>
            </p:cNvPr>
            <p:cNvSpPr/>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5B26E0E-A115-4AE2-82D8-76BB93CC494F}"/>
                </a:ext>
              </a:extLst>
            </p:cNvPr>
            <p:cNvSpPr/>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55058DB-7E01-4E95-BF59-983AA1BBB38E}"/>
                </a:ext>
              </a:extLst>
            </p:cNvPr>
            <p:cNvSpPr/>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810F7E2-23F3-44D6-B09E-71E556536052}"/>
                </a:ext>
              </a:extLst>
            </p:cNvPr>
            <p:cNvSpPr/>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9D5C391-E1DB-410A-A78C-ED3BBDFF0758}"/>
                </a:ext>
              </a:extLst>
            </p:cNvPr>
            <p:cNvSpPr/>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77C4944D-9373-4283-BCAA-927A0316659E}"/>
                </a:ext>
              </a:extLst>
            </p:cNvPr>
            <p:cNvSpPr/>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6804C521-2D9F-4CE4-AFD3-D4F1551FEC6A}"/>
                </a:ext>
              </a:extLst>
            </p:cNvPr>
            <p:cNvSpPr/>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6" name="Freeform: Shape 55">
              <a:extLst>
                <a:ext uri="{FF2B5EF4-FFF2-40B4-BE49-F238E27FC236}">
                  <a16:creationId xmlns:a16="http://schemas.microsoft.com/office/drawing/2014/main" id="{755AC65C-13EF-4182-AA3C-62BE165CC033}"/>
                </a:ext>
              </a:extLst>
            </p:cNvPr>
            <p:cNvSpPr/>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8" name="Freeform: Shape 57">
              <a:extLst>
                <a:ext uri="{FF2B5EF4-FFF2-40B4-BE49-F238E27FC236}">
                  <a16:creationId xmlns:a16="http://schemas.microsoft.com/office/drawing/2014/main" id="{E40DA8D2-FA4B-4282-9D44-48C27B63A153}"/>
                </a:ext>
              </a:extLst>
            </p:cNvPr>
            <p:cNvSpPr/>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10" name="Oval 9">
              <a:extLst>
                <a:ext uri="{FF2B5EF4-FFF2-40B4-BE49-F238E27FC236}">
                  <a16:creationId xmlns:a16="http://schemas.microsoft.com/office/drawing/2014/main" id="{99065014-CB18-414D-A527-31ECC45700AB}"/>
                </a:ext>
              </a:extLst>
            </p:cNvPr>
            <p:cNvSpPr/>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F39E27A-56C1-4328-8DF1-2DA147C78483}"/>
                </a:ext>
              </a:extLst>
            </p:cNvPr>
            <p:cNvSpPr/>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p:nvSpPr>
          <p:cNvPr id="4" name="Date Placeholder 3">
            <a:extLst>
              <a:ext uri="{FF2B5EF4-FFF2-40B4-BE49-F238E27FC236}">
                <a16:creationId xmlns:a16="http://schemas.microsoft.com/office/drawing/2014/main" id="{442C5EC6-E331-4312-AC12-56D55F7D2B15}"/>
              </a:ext>
            </a:extLst>
          </p:cNvPr>
          <p:cNvSpPr>
            <a:spLocks noGrp="1"/>
          </p:cNvSpPr>
          <p:nvPr>
            <p:ph type="dt" sz="half" idx="2"/>
          </p:nvPr>
        </p:nvSpPr>
        <p:spPr>
          <a:xfrm>
            <a:off x="777240" y="6488268"/>
            <a:ext cx="2743200" cy="233209"/>
          </a:xfrm>
          <a:prstGeom prst="rect">
            <a:avLst/>
          </a:prstGeom>
        </p:spPr>
        <p:txBody>
          <a:bodyPr vert="horz" lIns="91440" tIns="45720" rIns="91440" bIns="45720" rtlCol="0" anchor="ctr"/>
          <a:lstStyle>
            <a:lvl1pPr algn="l">
              <a:defRPr sz="1000">
                <a:solidFill>
                  <a:schemeClr val="tx1">
                    <a:tint val="75000"/>
                  </a:schemeClr>
                </a:solidFill>
              </a:defRPr>
            </a:lvl1pPr>
          </a:lstStyle>
          <a:p>
            <a:fld id="{4A8D24A4-5FEC-4062-8995-EB21925B3B40}" type="datetime1">
              <a:rPr lang="en-US" smtClean="0"/>
              <a:t>7/25/2025</a:t>
            </a:fld>
            <a:endParaRPr lang="en-US" sz="1000" dirty="0"/>
          </a:p>
        </p:txBody>
      </p:sp>
      <p:sp>
        <p:nvSpPr>
          <p:cNvPr id="5" name="Footer Placeholder 4">
            <a:extLst>
              <a:ext uri="{FF2B5EF4-FFF2-40B4-BE49-F238E27FC236}">
                <a16:creationId xmlns:a16="http://schemas.microsoft.com/office/drawing/2014/main" id="{3337FC5D-92B2-4B4D-8111-6EDEF280692A}"/>
              </a:ext>
            </a:extLst>
          </p:cNvPr>
          <p:cNvSpPr>
            <a:spLocks noGrp="1"/>
          </p:cNvSpPr>
          <p:nvPr>
            <p:ph type="ftr" sz="quarter" idx="3"/>
          </p:nvPr>
        </p:nvSpPr>
        <p:spPr>
          <a:xfrm>
            <a:off x="4038600" y="6488268"/>
            <a:ext cx="4114800" cy="233209"/>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sz="1000"/>
          </a:p>
        </p:txBody>
      </p:sp>
      <p:sp>
        <p:nvSpPr>
          <p:cNvPr id="6" name="Slide Number Placeholder 5">
            <a:extLst>
              <a:ext uri="{FF2B5EF4-FFF2-40B4-BE49-F238E27FC236}">
                <a16:creationId xmlns:a16="http://schemas.microsoft.com/office/drawing/2014/main" id="{723A104D-C777-4A6E-8A43-F94028E5E311}"/>
              </a:ext>
            </a:extLst>
          </p:cNvPr>
          <p:cNvSpPr>
            <a:spLocks noGrp="1"/>
          </p:cNvSpPr>
          <p:nvPr>
            <p:ph type="sldNum" sz="quarter" idx="4"/>
          </p:nvPr>
        </p:nvSpPr>
        <p:spPr>
          <a:xfrm>
            <a:off x="8693150" y="6488268"/>
            <a:ext cx="2743200" cy="233209"/>
          </a:xfrm>
          <a:prstGeom prst="rect">
            <a:avLst/>
          </a:prstGeom>
        </p:spPr>
        <p:txBody>
          <a:bodyPr vert="horz" lIns="91440" tIns="45720" rIns="91440" bIns="45720" rtlCol="0" anchor="ctr"/>
          <a:lstStyle>
            <a:lvl1pPr algn="r">
              <a:defRPr sz="1000">
                <a:solidFill>
                  <a:schemeClr val="tx1">
                    <a:tint val="75000"/>
                  </a:schemeClr>
                </a:solidFill>
              </a:defRPr>
            </a:lvl1pPr>
          </a:lstStyle>
          <a:p>
            <a:fld id="{35747434-7036-48DB-A148-6B3D8EE75CDA}" type="slidenum">
              <a:rPr lang="en-US" smtClean="0"/>
              <a:pPr/>
              <a:t>‹#›</a:t>
            </a:fld>
            <a:endParaRPr lang="en-US" sz="1000" dirty="0"/>
          </a:p>
        </p:txBody>
      </p:sp>
      <p:sp>
        <p:nvSpPr>
          <p:cNvPr id="2" name="Title Placeholder 1">
            <a:extLst>
              <a:ext uri="{FF2B5EF4-FFF2-40B4-BE49-F238E27FC236}">
                <a16:creationId xmlns:a16="http://schemas.microsoft.com/office/drawing/2014/main" id="{12D3A74F-6169-4D30-A245-B46D738BEA81}"/>
              </a:ext>
            </a:extLst>
          </p:cNvPr>
          <p:cNvSpPr>
            <a:spLocks noGrp="1"/>
          </p:cNvSpPr>
          <p:nvPr>
            <p:ph type="title"/>
          </p:nvPr>
        </p:nvSpPr>
        <p:spPr>
          <a:xfrm>
            <a:off x="777240" y="365125"/>
            <a:ext cx="1065911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3877E64-7A05-44DA-81FA-6EF4806BBF0E}"/>
              </a:ext>
            </a:extLst>
          </p:cNvPr>
          <p:cNvSpPr>
            <a:spLocks noGrp="1"/>
          </p:cNvSpPr>
          <p:nvPr>
            <p:ph type="body" idx="1"/>
          </p:nvPr>
        </p:nvSpPr>
        <p:spPr>
          <a:xfrm>
            <a:off x="777240" y="1825625"/>
            <a:ext cx="1065911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757101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03" r:id="rId6"/>
    <p:sldLayoutId id="2147483699" r:id="rId7"/>
    <p:sldLayoutId id="2147483700" r:id="rId8"/>
    <p:sldLayoutId id="2147483701" r:id="rId9"/>
    <p:sldLayoutId id="2147483702" r:id="rId10"/>
    <p:sldLayoutId id="2147483704" r:id="rId11"/>
  </p:sldLayoutIdLst>
  <p:hf sldNum="0" hdr="0" ftr="0" dt="0"/>
  <p:txStyles>
    <p:titleStyle>
      <a:lvl1pPr algn="l" defTabSz="914400"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lumMod val="75000"/>
            <a:lumOff val="25000"/>
          </a:schemeClr>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7.jpg"/><Relationship Id="rId5" Type="http://schemas.openxmlformats.org/officeDocument/2006/relationships/image" Target="../media/image14.svg"/><Relationship Id="rId10" Type="http://schemas.openxmlformats.org/officeDocument/2006/relationships/image" Target="../media/image26.jpg"/><Relationship Id="rId4" Type="http://schemas.openxmlformats.org/officeDocument/2006/relationships/image" Target="../media/image13.png"/><Relationship Id="rId9" Type="http://schemas.openxmlformats.org/officeDocument/2006/relationships/image" Target="../media/image18.sv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16.svg"/><Relationship Id="rId7" Type="http://schemas.openxmlformats.org/officeDocument/2006/relationships/image" Target="../media/image23.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27.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kepobalo.tistory.com/entry/%EA%B5%AD%EB%A6%BD-%ED%9C%B4%EC%96%91%EB%A6%BC-%EC%9E%90%EC%97%B0-%EC%86%8D-%ED%9E%90%EB%A7%81%EA%B3%BC-%EB%AA%A8%ED%97%98%EC%9D%98-%EC%97%AC%ED%96%89?category=1196178" TargetMode="External"/><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53"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54" name="Oval 53">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65" name="Freeform: Shape 64">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66" name="Freeform: Shape 65">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67" name="Oval 66">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70" name="Rectangle 69">
            <a:extLst>
              <a:ext uri="{FF2B5EF4-FFF2-40B4-BE49-F238E27FC236}">
                <a16:creationId xmlns:a16="http://schemas.microsoft.com/office/drawing/2014/main" id="{B7818AA9-82F7-46F6-8A83-1A6258163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network of lines and dots background">
            <a:extLst>
              <a:ext uri="{FF2B5EF4-FFF2-40B4-BE49-F238E27FC236}">
                <a16:creationId xmlns:a16="http://schemas.microsoft.com/office/drawing/2014/main" id="{B79C227C-9DCC-4190-A0D2-BC6D632EFC02}"/>
              </a:ext>
            </a:extLst>
          </p:cNvPr>
          <p:cNvPicPr>
            <a:picLocks noChangeAspect="1"/>
          </p:cNvPicPr>
          <p:nvPr/>
        </p:nvPicPr>
        <p:blipFill rotWithShape="1">
          <a:blip r:embed="rId2">
            <a:alphaModFix/>
          </a:blip>
          <a:srcRect t="9141" b="15859"/>
          <a:stretch/>
        </p:blipFill>
        <p:spPr>
          <a:xfrm>
            <a:off x="-1" y="10"/>
            <a:ext cx="12192001" cy="6857990"/>
          </a:xfrm>
          <a:prstGeom prst="rect">
            <a:avLst/>
          </a:prstGeom>
        </p:spPr>
      </p:pic>
      <p:grpSp>
        <p:nvGrpSpPr>
          <p:cNvPr id="72" name="Group 71">
            <a:extLst>
              <a:ext uri="{FF2B5EF4-FFF2-40B4-BE49-F238E27FC236}">
                <a16:creationId xmlns:a16="http://schemas.microsoft.com/office/drawing/2014/main" id="{FCEBDFAC-E3E5-4883-8BE7-B43474AE3B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0450" y="236341"/>
            <a:ext cx="11410891" cy="5901949"/>
            <a:chOff x="310450" y="236341"/>
            <a:chExt cx="11410891" cy="5901949"/>
          </a:xfrm>
        </p:grpSpPr>
        <p:sp>
          <p:nvSpPr>
            <p:cNvPr id="73" name="Oval 72">
              <a:extLst>
                <a:ext uri="{FF2B5EF4-FFF2-40B4-BE49-F238E27FC236}">
                  <a16:creationId xmlns:a16="http://schemas.microsoft.com/office/drawing/2014/main" id="{526A544A-3C76-4502-A741-F4DB0E2CD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5328" y="1050301"/>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0450" y="114446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37185" y="538093"/>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98320" y="5269378"/>
              <a:ext cx="223021" cy="2230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79878" y="583251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86119" y="5492399"/>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descr="A close up of a web&#10;&#10;Description automatically generated">
            <a:extLst>
              <a:ext uri="{FF2B5EF4-FFF2-40B4-BE49-F238E27FC236}">
                <a16:creationId xmlns:a16="http://schemas.microsoft.com/office/drawing/2014/main" id="{D94B5EE0-FA33-0609-E828-1348E5E11D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408" y="1161419"/>
            <a:ext cx="9800872" cy="4320936"/>
          </a:xfrm>
          <a:prstGeom prst="rect">
            <a:avLst/>
          </a:prstGeom>
          <a:ln>
            <a:noFill/>
          </a:ln>
          <a:effectLst>
            <a:softEdge rad="112500"/>
          </a:effectLst>
        </p:spPr>
      </p:pic>
    </p:spTree>
    <p:extLst>
      <p:ext uri="{BB962C8B-B14F-4D97-AF65-F5344CB8AC3E}">
        <p14:creationId xmlns:p14="http://schemas.microsoft.com/office/powerpoint/2010/main" val="1553348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256A8DA-EA58-0D93-1EEB-A3C9051A7CB6}"/>
              </a:ext>
            </a:extLst>
          </p:cNvPr>
          <p:cNvSpPr txBox="1"/>
          <p:nvPr/>
        </p:nvSpPr>
        <p:spPr>
          <a:xfrm>
            <a:off x="145474" y="571500"/>
            <a:ext cx="11066318" cy="6092437"/>
          </a:xfrm>
          <a:prstGeom prst="rect">
            <a:avLst/>
          </a:prstGeom>
          <a:noFill/>
        </p:spPr>
        <p:txBody>
          <a:bodyPr wrap="square" rtlCol="0">
            <a:spAutoFit/>
          </a:bodyPr>
          <a:lstStyle/>
          <a:p>
            <a:pPr algn="ctr">
              <a:lnSpc>
                <a:spcPct val="115000"/>
              </a:lnSpc>
              <a:spcAft>
                <a:spcPts val="800"/>
              </a:spcAft>
            </a:pPr>
            <a:r>
              <a:rPr lang="en-US" sz="3600" kern="100" dirty="0">
                <a:solidFill>
                  <a:schemeClr val="accent2">
                    <a:lumMod val="75000"/>
                  </a:schemeClr>
                </a:solidFill>
                <a:latin typeface="Aparajita" panose="02020603050405020304" pitchFamily="18" charset="0"/>
                <a:ea typeface="Aptos" panose="020B0004020202020204" pitchFamily="34" charset="0"/>
                <a:cs typeface="Times New Roman" panose="02020603050405020304" pitchFamily="18" charset="0"/>
              </a:rPr>
              <a:t>Preparations Before Beginning an Attunement</a:t>
            </a:r>
            <a:endParaRPr lang="en-US" sz="1600" kern="100" dirty="0">
              <a:solidFill>
                <a:schemeClr val="accent2">
                  <a:lumMod val="75000"/>
                </a:schemeClr>
              </a:solidFill>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b="1" kern="100" dirty="0">
                <a:solidFill>
                  <a:schemeClr val="accent2">
                    <a:lumMod val="75000"/>
                  </a:schemeClr>
                </a:solidFill>
                <a:latin typeface="Calibri" panose="020F0502020204030204" pitchFamily="34" charset="0"/>
                <a:ea typeface="Aptos" panose="020B0004020202020204" pitchFamily="34" charset="0"/>
                <a:cs typeface="Times New Roman" panose="02020603050405020304" pitchFamily="18" charset="0"/>
              </a:rPr>
              <a:t>Before actually beginning the attunement, follow these steps:</a:t>
            </a:r>
            <a:endParaRPr lang="en-US" sz="1600" b="1" kern="100" dirty="0">
              <a:solidFill>
                <a:schemeClr val="accent2">
                  <a:lumMod val="75000"/>
                </a:schemeClr>
              </a:solidFill>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mj-lt"/>
              <a:buAutoNum type="arabicPeriod"/>
            </a:pPr>
            <a:r>
              <a:rPr lang="en-US" kern="100" dirty="0">
                <a:solidFill>
                  <a:schemeClr val="accent2">
                    <a:lumMod val="75000"/>
                  </a:schemeClr>
                </a:solidFill>
                <a:latin typeface="Calibri" panose="020F0502020204030204" pitchFamily="34" charset="0"/>
                <a:ea typeface="Aptos" panose="020B0004020202020204" pitchFamily="34" charset="0"/>
                <a:cs typeface="Times New Roman" panose="02020603050405020304" pitchFamily="18" charset="0"/>
              </a:rPr>
              <a:t>Before students arrive, draw all 4 of the main Reiki symbols: </a:t>
            </a:r>
            <a:r>
              <a:rPr lang="en-US" kern="100" dirty="0" err="1">
                <a:solidFill>
                  <a:schemeClr val="accent2">
                    <a:lumMod val="75000"/>
                  </a:schemeClr>
                </a:solidFill>
                <a:latin typeface="Calibri" panose="020F0502020204030204" pitchFamily="34" charset="0"/>
                <a:ea typeface="Aptos" panose="020B0004020202020204" pitchFamily="34" charset="0"/>
                <a:cs typeface="Times New Roman" panose="02020603050405020304" pitchFamily="18" charset="0"/>
              </a:rPr>
              <a:t>Choku</a:t>
            </a:r>
            <a:r>
              <a:rPr lang="en-US" kern="100" dirty="0">
                <a:solidFill>
                  <a:schemeClr val="accent2">
                    <a:lumMod val="75000"/>
                  </a:schemeClr>
                </a:solidFill>
                <a:latin typeface="Calibri" panose="020F0502020204030204" pitchFamily="34" charset="0"/>
                <a:ea typeface="Aptos" panose="020B0004020202020204" pitchFamily="34" charset="0"/>
                <a:cs typeface="Times New Roman" panose="02020603050405020304" pitchFamily="18" charset="0"/>
              </a:rPr>
              <a:t> Rei,             Sei-he-ki,</a:t>
            </a:r>
            <a:r>
              <a:rPr lang="en-US" b="1" kern="0" dirty="0">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a:solidFill>
                  <a:schemeClr val="accent2">
                    <a:lumMod val="75000"/>
                  </a:schemeClr>
                </a:solidFill>
                <a:latin typeface="Calibri" panose="020F0502020204030204" pitchFamily="34" charset="0"/>
                <a:ea typeface="Times New Roman" panose="02020603050405020304" pitchFamily="18" charset="0"/>
                <a:cs typeface="Times New Roman" panose="02020603050405020304" pitchFamily="18" charset="0"/>
              </a:rPr>
              <a:t>Hon-Sha-Zi-Sho-Nen, and</a:t>
            </a:r>
            <a:r>
              <a:rPr lang="en-US" kern="100" dirty="0">
                <a:solidFill>
                  <a:schemeClr val="accent2">
                    <a:lumMod val="75000"/>
                  </a:schemeClr>
                </a:solidFill>
                <a:latin typeface="Calibri" panose="020F0502020204030204" pitchFamily="34" charset="0"/>
                <a:ea typeface="Aptos" panose="020B0004020202020204" pitchFamily="34" charset="0"/>
                <a:cs typeface="Times New Roman" panose="02020603050405020304" pitchFamily="18" charset="0"/>
              </a:rPr>
              <a:t> Dai-Ko-Myo on each wall ceiling and floor.  Draw </a:t>
            </a:r>
            <a:r>
              <a:rPr lang="en-US" kern="100" dirty="0" err="1">
                <a:solidFill>
                  <a:schemeClr val="accent2">
                    <a:lumMod val="75000"/>
                  </a:schemeClr>
                </a:solidFill>
                <a:latin typeface="Calibri" panose="020F0502020204030204" pitchFamily="34" charset="0"/>
                <a:ea typeface="Aptos" panose="020B0004020202020204" pitchFamily="34" charset="0"/>
                <a:cs typeface="Times New Roman" panose="02020603050405020304" pitchFamily="18" charset="0"/>
              </a:rPr>
              <a:t>Choku</a:t>
            </a:r>
            <a:r>
              <a:rPr lang="en-US" kern="100" dirty="0">
                <a:solidFill>
                  <a:schemeClr val="accent2">
                    <a:lumMod val="75000"/>
                  </a:schemeClr>
                </a:solidFill>
                <a:latin typeface="Calibri" panose="020F0502020204030204" pitchFamily="34" charset="0"/>
                <a:ea typeface="Aptos" panose="020B0004020202020204" pitchFamily="34" charset="0"/>
                <a:cs typeface="Times New Roman" panose="02020603050405020304" pitchFamily="18" charset="0"/>
              </a:rPr>
              <a:t> Rei in each of your chakras as well.</a:t>
            </a:r>
            <a:endParaRPr lang="en-US" sz="1600" kern="100" dirty="0">
              <a:solidFill>
                <a:schemeClr val="accent2">
                  <a:lumMod val="75000"/>
                </a:schemeClr>
              </a:solidFill>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mj-lt"/>
              <a:buAutoNum type="arabicPeriod"/>
            </a:pPr>
            <a:r>
              <a:rPr lang="en-US" kern="100" dirty="0">
                <a:solidFill>
                  <a:schemeClr val="accent2">
                    <a:lumMod val="75000"/>
                  </a:schemeClr>
                </a:solidFill>
                <a:latin typeface="Calibri" panose="020F0502020204030204" pitchFamily="34" charset="0"/>
                <a:ea typeface="Aptos" panose="020B0004020202020204" pitchFamily="34" charset="0"/>
                <a:cs typeface="Times New Roman" panose="02020603050405020304" pitchFamily="18" charset="0"/>
              </a:rPr>
              <a:t>After you have taught the class and introduced whatever symbols you are attuning, briefly explain the attunement process to your students and especially that you will be touching their head, shoulders, hands, etc.  </a:t>
            </a:r>
            <a:endParaRPr lang="en-US" sz="1600" kern="100" dirty="0">
              <a:solidFill>
                <a:schemeClr val="accent2">
                  <a:lumMod val="75000"/>
                </a:schemeClr>
              </a:solidFill>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mj-lt"/>
              <a:buAutoNum type="arabicPeriod"/>
            </a:pPr>
            <a:r>
              <a:rPr lang="en-US" kern="100" dirty="0">
                <a:solidFill>
                  <a:schemeClr val="accent2">
                    <a:lumMod val="75000"/>
                  </a:schemeClr>
                </a:solidFill>
                <a:latin typeface="Calibri" panose="020F0502020204030204" pitchFamily="34" charset="0"/>
                <a:ea typeface="Aptos" panose="020B0004020202020204" pitchFamily="34" charset="0"/>
                <a:cs typeface="Times New Roman" panose="02020603050405020304" pitchFamily="18" charset="0"/>
              </a:rPr>
              <a:t>If you choose, you can open a Reiki Wheel, inviting the Reiki Guides of each direction to join you.  You can also state which attunement you are doing.</a:t>
            </a:r>
            <a:endParaRPr lang="en-US" sz="1600" kern="100" dirty="0">
              <a:solidFill>
                <a:schemeClr val="accent2">
                  <a:lumMod val="75000"/>
                </a:schemeClr>
              </a:solidFill>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mj-lt"/>
              <a:buAutoNum type="arabicPeriod"/>
            </a:pPr>
            <a:r>
              <a:rPr lang="en-US" kern="100" dirty="0">
                <a:solidFill>
                  <a:schemeClr val="accent2">
                    <a:lumMod val="75000"/>
                  </a:schemeClr>
                </a:solidFill>
                <a:latin typeface="Calibri" panose="020F0502020204030204" pitchFamily="34" charset="0"/>
                <a:ea typeface="Aptos" panose="020B0004020202020204" pitchFamily="34" charset="0"/>
                <a:cs typeface="Times New Roman" panose="02020603050405020304" pitchFamily="18" charset="0"/>
              </a:rPr>
              <a:t>Have the students place their hands in the </a:t>
            </a:r>
            <a:r>
              <a:rPr lang="en-US" kern="100" dirty="0" err="1">
                <a:solidFill>
                  <a:schemeClr val="accent2">
                    <a:lumMod val="75000"/>
                  </a:schemeClr>
                </a:solidFill>
                <a:latin typeface="Calibri" panose="020F0502020204030204" pitchFamily="34" charset="0"/>
                <a:ea typeface="Aptos" panose="020B0004020202020204" pitchFamily="34" charset="0"/>
                <a:cs typeface="Times New Roman" panose="02020603050405020304" pitchFamily="18" charset="0"/>
              </a:rPr>
              <a:t>Gassho</a:t>
            </a:r>
            <a:r>
              <a:rPr lang="en-US" kern="100" dirty="0">
                <a:solidFill>
                  <a:schemeClr val="accent2">
                    <a:lumMod val="75000"/>
                  </a:schemeClr>
                </a:solidFill>
                <a:latin typeface="Calibri" panose="020F0502020204030204" pitchFamily="34" charset="0"/>
                <a:ea typeface="Aptos" panose="020B0004020202020204" pitchFamily="34" charset="0"/>
                <a:cs typeface="Times New Roman" panose="02020603050405020304" pitchFamily="18" charset="0"/>
              </a:rPr>
              <a:t> (prayer) position and lead them in a centering/grounding meditation.</a:t>
            </a:r>
            <a:endParaRPr lang="en-US" sz="1600" kern="100" dirty="0">
              <a:solidFill>
                <a:schemeClr val="accent2">
                  <a:lumMod val="75000"/>
                </a:schemeClr>
              </a:solidFill>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mj-lt"/>
              <a:buAutoNum type="arabicPeriod"/>
            </a:pPr>
            <a:r>
              <a:rPr lang="en-US" kern="100" dirty="0">
                <a:solidFill>
                  <a:schemeClr val="accent2">
                    <a:lumMod val="75000"/>
                  </a:schemeClr>
                </a:solidFill>
                <a:latin typeface="Calibri" panose="020F0502020204030204" pitchFamily="34" charset="0"/>
                <a:ea typeface="Aptos" panose="020B0004020202020204" pitchFamily="34" charset="0"/>
                <a:cs typeface="Times New Roman" panose="02020603050405020304" pitchFamily="18" charset="0"/>
              </a:rPr>
              <a:t>Draw the 6 Reiki symbols in the air in the center of the room intending that their energy fill the room.</a:t>
            </a:r>
            <a:endParaRPr lang="en-US" sz="1600" kern="100" dirty="0">
              <a:solidFill>
                <a:schemeClr val="accent2">
                  <a:lumMod val="75000"/>
                </a:schemeClr>
              </a:solidFill>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buFont typeface="+mj-lt"/>
              <a:buAutoNum type="arabicPeriod"/>
            </a:pPr>
            <a:r>
              <a:rPr lang="en-US" kern="100" dirty="0">
                <a:solidFill>
                  <a:schemeClr val="accent2">
                    <a:lumMod val="75000"/>
                  </a:schemeClr>
                </a:solidFill>
                <a:latin typeface="Calibri" panose="020F0502020204030204" pitchFamily="34" charset="0"/>
                <a:ea typeface="Aptos" panose="020B0004020202020204" pitchFamily="34" charset="0"/>
                <a:cs typeface="Times New Roman" panose="02020603050405020304" pitchFamily="18" charset="0"/>
              </a:rPr>
              <a:t>Draw the Tibetan Dai Ko Mio, Usui Dai Ko Myo and </a:t>
            </a:r>
            <a:r>
              <a:rPr lang="en-US" kern="100" dirty="0" err="1">
                <a:solidFill>
                  <a:schemeClr val="accent2">
                    <a:lumMod val="75000"/>
                  </a:schemeClr>
                </a:solidFill>
                <a:latin typeface="Calibri" panose="020F0502020204030204" pitchFamily="34" charset="0"/>
                <a:ea typeface="Aptos" panose="020B0004020202020204" pitchFamily="34" charset="0"/>
                <a:cs typeface="Times New Roman" panose="02020603050405020304" pitchFamily="18" charset="0"/>
              </a:rPr>
              <a:t>Choku</a:t>
            </a:r>
            <a:r>
              <a:rPr lang="en-US" kern="100" dirty="0">
                <a:solidFill>
                  <a:schemeClr val="accent2">
                    <a:lumMod val="75000"/>
                  </a:schemeClr>
                </a:solidFill>
                <a:latin typeface="Calibri" panose="020F0502020204030204" pitchFamily="34" charset="0"/>
                <a:ea typeface="Aptos" panose="020B0004020202020204" pitchFamily="34" charset="0"/>
                <a:cs typeface="Times New Roman" panose="02020603050405020304" pitchFamily="18" charset="0"/>
              </a:rPr>
              <a:t> Rei on your palm chakras.  Draw </a:t>
            </a:r>
            <a:r>
              <a:rPr lang="en-US" kern="100" dirty="0" err="1">
                <a:solidFill>
                  <a:schemeClr val="accent2">
                    <a:lumMod val="75000"/>
                  </a:schemeClr>
                </a:solidFill>
                <a:latin typeface="Calibri" panose="020F0502020204030204" pitchFamily="34" charset="0"/>
                <a:ea typeface="Aptos" panose="020B0004020202020204" pitchFamily="34" charset="0"/>
                <a:cs typeface="Times New Roman" panose="02020603050405020304" pitchFamily="18" charset="0"/>
              </a:rPr>
              <a:t>Choku</a:t>
            </a:r>
            <a:r>
              <a:rPr lang="en-US" kern="100" dirty="0">
                <a:solidFill>
                  <a:schemeClr val="accent2">
                    <a:lumMod val="75000"/>
                  </a:schemeClr>
                </a:solidFill>
                <a:latin typeface="Calibri" panose="020F0502020204030204" pitchFamily="34" charset="0"/>
                <a:ea typeface="Aptos" panose="020B0004020202020204" pitchFamily="34" charset="0"/>
                <a:cs typeface="Times New Roman" panose="02020603050405020304" pitchFamily="18" charset="0"/>
              </a:rPr>
              <a:t> Rei down the front of your body.</a:t>
            </a:r>
            <a:endParaRPr lang="en-US" sz="1600" kern="100" dirty="0">
              <a:solidFill>
                <a:schemeClr val="accent2">
                  <a:lumMod val="75000"/>
                </a:schemeClr>
              </a:solidFill>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800"/>
              </a:spcAft>
              <a:buFont typeface="+mj-lt"/>
              <a:buAutoNum type="arabicPeriod"/>
            </a:pPr>
            <a:r>
              <a:rPr lang="en-US" kern="100" dirty="0">
                <a:solidFill>
                  <a:schemeClr val="accent2">
                    <a:lumMod val="75000"/>
                  </a:schemeClr>
                </a:solidFill>
                <a:latin typeface="Calibri" panose="020F0502020204030204" pitchFamily="34" charset="0"/>
                <a:ea typeface="Aptos" panose="020B0004020202020204" pitchFamily="34" charset="0"/>
                <a:cs typeface="Times New Roman" panose="02020603050405020304" pitchFamily="18" charset="0"/>
              </a:rPr>
              <a:t>Move behind the student, place your hands on their shoulders, meditating briefly to gain rapport. Then pray out loud or to yourself, asking for the help of your Spirit Guides, Reiki Guides and helpers, and the angels and archangels.  Silently state to yourself and your Reiki Guides which attunement this will be.</a:t>
            </a:r>
            <a:endParaRPr lang="en-US" sz="1600" kern="100" dirty="0">
              <a:solidFill>
                <a:schemeClr val="accent2">
                  <a:lumMod val="75000"/>
                </a:schemeClr>
              </a:solidFill>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99986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2"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3" name="Oval 12">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Freeform: Shape 24">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Oval 25">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9" name="Rectangle 28">
            <a:extLst>
              <a:ext uri="{FF2B5EF4-FFF2-40B4-BE49-F238E27FC236}">
                <a16:creationId xmlns:a16="http://schemas.microsoft.com/office/drawing/2014/main" id="{ED16AD6D-7FC0-435B-AB5F-98DA2190C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28B727F3-FF58-4343-ACEE-2174D5989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33" name="Decorative Circles">
            <a:extLst>
              <a:ext uri="{FF2B5EF4-FFF2-40B4-BE49-F238E27FC236}">
                <a16:creationId xmlns:a16="http://schemas.microsoft.com/office/drawing/2014/main" id="{4DB68B21-F855-4148-AD7C-795E902A7F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484" y="236341"/>
            <a:ext cx="10677791" cy="4262956"/>
            <a:chOff x="767484" y="236341"/>
            <a:chExt cx="10677791" cy="4262956"/>
          </a:xfrm>
        </p:grpSpPr>
        <p:sp>
          <p:nvSpPr>
            <p:cNvPr id="34" name="Oval 33">
              <a:extLst>
                <a:ext uri="{FF2B5EF4-FFF2-40B4-BE49-F238E27FC236}">
                  <a16:creationId xmlns:a16="http://schemas.microsoft.com/office/drawing/2014/main" id="{A8FE8A9D-61A5-4729-A73B-267B9BE58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9767" y="3283228"/>
              <a:ext cx="226735" cy="22673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E3399E0-5F4E-4D62-8091-A0AA8DAA7B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13359" y="386135"/>
              <a:ext cx="466441" cy="46644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51781BEF-3C20-4A56-889B-BB417F6A3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90699"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08F0DD55-BEC3-46E7-84ED-00CB94AC04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7484" y="2755518"/>
              <a:ext cx="466441" cy="466441"/>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FFEF100-17D7-4C78-A7C3-B6C8B72E85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31908" y="3813254"/>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294263B-2870-4828-96FD-00C2A3628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75095" y="3592374"/>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D8A94EBD-B5CB-4D31-A42E-E68B0D25BF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4104" y="4385930"/>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2">
            <a:extLst>
              <a:ext uri="{FF2B5EF4-FFF2-40B4-BE49-F238E27FC236}">
                <a16:creationId xmlns:a16="http://schemas.microsoft.com/office/drawing/2014/main" id="{5F7F20D7-57B2-4CF8-AF7D-90D6A5E1F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474" y="305966"/>
            <a:ext cx="2051331" cy="2051331"/>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Graphic 43">
            <a:extLst>
              <a:ext uri="{FF2B5EF4-FFF2-40B4-BE49-F238E27FC236}">
                <a16:creationId xmlns:a16="http://schemas.microsoft.com/office/drawing/2014/main" id="{05AC83E9-3498-4F8F-84F8-2E22FE72E3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6399" y="319698"/>
            <a:ext cx="2037600" cy="2037600"/>
          </a:xfrm>
          <a:prstGeom prst="rect">
            <a:avLst/>
          </a:prstGeom>
        </p:spPr>
      </p:pic>
      <p:sp>
        <p:nvSpPr>
          <p:cNvPr id="46" name="Oval 1">
            <a:extLst>
              <a:ext uri="{FF2B5EF4-FFF2-40B4-BE49-F238E27FC236}">
                <a16:creationId xmlns:a16="http://schemas.microsoft.com/office/drawing/2014/main" id="{6832CB48-19E2-438E-B5D1-126B6228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8580" y="0"/>
            <a:ext cx="2733089" cy="2357297"/>
          </a:xfrm>
          <a:custGeom>
            <a:avLst/>
            <a:gdLst>
              <a:gd name="connsiteX0" fmla="*/ 288659 w 3192131"/>
              <a:gd name="connsiteY0" fmla="*/ 0 h 2753222"/>
              <a:gd name="connsiteX1" fmla="*/ 3192131 w 3192131"/>
              <a:gd name="connsiteY1" fmla="*/ 0 h 2753222"/>
              <a:gd name="connsiteX2" fmla="*/ 3192131 w 3192131"/>
              <a:gd name="connsiteY2" fmla="*/ 2058956 h 2753222"/>
              <a:gd name="connsiteX3" fmla="*/ 3158043 w 3192131"/>
              <a:gd name="connsiteY3" fmla="*/ 2104541 h 2753222"/>
              <a:gd name="connsiteX4" fmla="*/ 1782545 w 3192131"/>
              <a:gd name="connsiteY4" fmla="*/ 2753222 h 2753222"/>
              <a:gd name="connsiteX5" fmla="*/ 0 w 3192131"/>
              <a:gd name="connsiteY5" fmla="*/ 970677 h 2753222"/>
              <a:gd name="connsiteX6" fmla="*/ 215144 w 3192131"/>
              <a:gd name="connsiteY6" fmla="*/ 121011 h 275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2131" h="2753222">
                <a:moveTo>
                  <a:pt x="288659" y="0"/>
                </a:moveTo>
                <a:lnTo>
                  <a:pt x="3192131" y="0"/>
                </a:lnTo>
                <a:lnTo>
                  <a:pt x="3192131" y="2058956"/>
                </a:lnTo>
                <a:lnTo>
                  <a:pt x="3158043" y="2104541"/>
                </a:lnTo>
                <a:cubicBezTo>
                  <a:pt x="2831098" y="2500707"/>
                  <a:pt x="2336311" y="2753222"/>
                  <a:pt x="1782545" y="2753222"/>
                </a:cubicBezTo>
                <a:cubicBezTo>
                  <a:pt x="798073" y="2753222"/>
                  <a:pt x="0" y="1955149"/>
                  <a:pt x="0" y="970677"/>
                </a:cubicBezTo>
                <a:cubicBezTo>
                  <a:pt x="0" y="663030"/>
                  <a:pt x="77937" y="373585"/>
                  <a:pt x="215144" y="121011"/>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47">
            <a:extLst>
              <a:ext uri="{FF2B5EF4-FFF2-40B4-BE49-F238E27FC236}">
                <a16:creationId xmlns:a16="http://schemas.microsoft.com/office/drawing/2014/main" id="{548560FE-8DD7-4FBB-A597-9902F385AA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l="18631" t="30907" r="23362" b="17441"/>
          <a:stretch/>
        </p:blipFill>
        <p:spPr>
          <a:xfrm>
            <a:off x="9573575" y="-4327"/>
            <a:ext cx="2668147" cy="2375897"/>
          </a:xfrm>
          <a:prstGeom prst="rect">
            <a:avLst/>
          </a:prstGeom>
        </p:spPr>
      </p:pic>
      <p:sp>
        <p:nvSpPr>
          <p:cNvPr id="50" name="Oval 3">
            <a:extLst>
              <a:ext uri="{FF2B5EF4-FFF2-40B4-BE49-F238E27FC236}">
                <a16:creationId xmlns:a16="http://schemas.microsoft.com/office/drawing/2014/main" id="{F4B85B88-409F-4670-A4FF-5C58623B7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rot="16200000">
            <a:off x="-639576" y="4068576"/>
            <a:ext cx="2914772" cy="1635620"/>
          </a:xfrm>
          <a:custGeom>
            <a:avLst/>
            <a:gdLst>
              <a:gd name="connsiteX0" fmla="*/ 18128 w 4408870"/>
              <a:gd name="connsiteY0" fmla="*/ 0 h 2474031"/>
              <a:gd name="connsiteX1" fmla="*/ 4390742 w 4408870"/>
              <a:gd name="connsiteY1" fmla="*/ 0 h 2474031"/>
              <a:gd name="connsiteX2" fmla="*/ 4397489 w 4408870"/>
              <a:gd name="connsiteY2" fmla="*/ 44205 h 2474031"/>
              <a:gd name="connsiteX3" fmla="*/ 4408870 w 4408870"/>
              <a:gd name="connsiteY3" fmla="*/ 269596 h 2474031"/>
              <a:gd name="connsiteX4" fmla="*/ 2204435 w 4408870"/>
              <a:gd name="connsiteY4" fmla="*/ 2474031 h 2474031"/>
              <a:gd name="connsiteX5" fmla="*/ 0 w 4408870"/>
              <a:gd name="connsiteY5" fmla="*/ 269596 h 2474031"/>
              <a:gd name="connsiteX6" fmla="*/ 11381 w 4408870"/>
              <a:gd name="connsiteY6" fmla="*/ 44205 h 247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8870" h="2474031">
                <a:moveTo>
                  <a:pt x="18128" y="0"/>
                </a:moveTo>
                <a:lnTo>
                  <a:pt x="4390742" y="0"/>
                </a:lnTo>
                <a:lnTo>
                  <a:pt x="4397489" y="44205"/>
                </a:lnTo>
                <a:cubicBezTo>
                  <a:pt x="4405015" y="118312"/>
                  <a:pt x="4408870" y="193504"/>
                  <a:pt x="4408870" y="269596"/>
                </a:cubicBezTo>
                <a:cubicBezTo>
                  <a:pt x="4408870" y="1487072"/>
                  <a:pt x="3421911" y="2474031"/>
                  <a:pt x="2204435" y="2474031"/>
                </a:cubicBezTo>
                <a:cubicBezTo>
                  <a:pt x="986959" y="2474031"/>
                  <a:pt x="0" y="1487072"/>
                  <a:pt x="0" y="269596"/>
                </a:cubicBezTo>
                <a:cubicBezTo>
                  <a:pt x="0" y="193504"/>
                  <a:pt x="3855" y="118312"/>
                  <a:pt x="11381" y="44205"/>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51">
            <a:extLst>
              <a:ext uri="{FF2B5EF4-FFF2-40B4-BE49-F238E27FC236}">
                <a16:creationId xmlns:a16="http://schemas.microsoft.com/office/drawing/2014/main" id="{66265FF8-949A-452A-882B-BDD3320900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7"/>
              </a:ext>
            </a:extLst>
          </a:blip>
          <a:srcRect l="45737" t="12146" r="12288" b="12942"/>
          <a:stretch/>
        </p:blipFill>
        <p:spPr>
          <a:xfrm>
            <a:off x="0" y="3409035"/>
            <a:ext cx="1633210" cy="2914772"/>
          </a:xfrm>
          <a:prstGeom prst="rect">
            <a:avLst/>
          </a:prstGeom>
        </p:spPr>
      </p:pic>
      <p:sp>
        <p:nvSpPr>
          <p:cNvPr id="54" name="Oval 4">
            <a:extLst>
              <a:ext uri="{FF2B5EF4-FFF2-40B4-BE49-F238E27FC236}">
                <a16:creationId xmlns:a16="http://schemas.microsoft.com/office/drawing/2014/main" id="{52B7F1A1-8894-44DC-8FCC-6CE9F127AA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9994790" y="4395252"/>
            <a:ext cx="2216879" cy="2462747"/>
          </a:xfrm>
          <a:custGeom>
            <a:avLst/>
            <a:gdLst>
              <a:gd name="connsiteX0" fmla="*/ 2133985 w 3086667"/>
              <a:gd name="connsiteY0" fmla="*/ 0 h 3429000"/>
              <a:gd name="connsiteX1" fmla="*/ 2964628 w 3086667"/>
              <a:gd name="connsiteY1" fmla="*/ 167699 h 3429000"/>
              <a:gd name="connsiteX2" fmla="*/ 3086667 w 3086667"/>
              <a:gd name="connsiteY2" fmla="*/ 226489 h 3429000"/>
              <a:gd name="connsiteX3" fmla="*/ 3086667 w 3086667"/>
              <a:gd name="connsiteY3" fmla="*/ 3429000 h 3429000"/>
              <a:gd name="connsiteX4" fmla="*/ 440639 w 3086667"/>
              <a:gd name="connsiteY4" fmla="*/ 3429000 h 3429000"/>
              <a:gd name="connsiteX5" fmla="*/ 364451 w 3086667"/>
              <a:gd name="connsiteY5" fmla="*/ 3327116 h 3429000"/>
              <a:gd name="connsiteX6" fmla="*/ 0 w 3086667"/>
              <a:gd name="connsiteY6" fmla="*/ 2133985 h 3429000"/>
              <a:gd name="connsiteX7" fmla="*/ 2133985 w 3086667"/>
              <a:gd name="connsiteY7"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667" h="3429000">
                <a:moveTo>
                  <a:pt x="2133985" y="0"/>
                </a:moveTo>
                <a:cubicBezTo>
                  <a:pt x="2428627" y="0"/>
                  <a:pt x="2709322" y="59714"/>
                  <a:pt x="2964628" y="167699"/>
                </a:cubicBezTo>
                <a:lnTo>
                  <a:pt x="3086667" y="226489"/>
                </a:lnTo>
                <a:lnTo>
                  <a:pt x="3086667" y="3429000"/>
                </a:lnTo>
                <a:lnTo>
                  <a:pt x="440639" y="3429000"/>
                </a:lnTo>
                <a:lnTo>
                  <a:pt x="364451" y="3327116"/>
                </a:lnTo>
                <a:cubicBezTo>
                  <a:pt x="134356" y="2986530"/>
                  <a:pt x="0" y="2575948"/>
                  <a:pt x="0" y="2133985"/>
                </a:cubicBezTo>
                <a:cubicBezTo>
                  <a:pt x="0" y="955418"/>
                  <a:pt x="955418" y="0"/>
                  <a:pt x="2133985"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schemeClr val="bg1"/>
              </a:solidFill>
              <a:latin typeface="+mj-lt"/>
            </a:endParaRPr>
          </a:p>
        </p:txBody>
      </p:sp>
      <p:pic>
        <p:nvPicPr>
          <p:cNvPr id="56" name="Graphic 55">
            <a:extLst>
              <a:ext uri="{FF2B5EF4-FFF2-40B4-BE49-F238E27FC236}">
                <a16:creationId xmlns:a16="http://schemas.microsoft.com/office/drawing/2014/main" id="{6FEF5495-925E-4DBE-A677-EF910F8266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8">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9"/>
              </a:ext>
            </a:extLst>
          </a:blip>
          <a:srcRect l="11935" t="10861" r="33955" b="27347"/>
          <a:stretch/>
        </p:blipFill>
        <p:spPr>
          <a:xfrm>
            <a:off x="9972468" y="4341999"/>
            <a:ext cx="2239201" cy="2525322"/>
          </a:xfrm>
          <a:prstGeom prst="rect">
            <a:avLst/>
          </a:prstGeom>
        </p:spPr>
      </p:pic>
      <p:sp>
        <p:nvSpPr>
          <p:cNvPr id="3" name="TextBox 2">
            <a:extLst>
              <a:ext uri="{FF2B5EF4-FFF2-40B4-BE49-F238E27FC236}">
                <a16:creationId xmlns:a16="http://schemas.microsoft.com/office/drawing/2014/main" id="{032AA6BC-4A2C-EA19-D43F-23C8A85DC32E}"/>
              </a:ext>
            </a:extLst>
          </p:cNvPr>
          <p:cNvSpPr txBox="1"/>
          <p:nvPr/>
        </p:nvSpPr>
        <p:spPr>
          <a:xfrm>
            <a:off x="1705882" y="633845"/>
            <a:ext cx="8689777" cy="6032421"/>
          </a:xfrm>
          <a:prstGeom prst="rect">
            <a:avLst/>
          </a:prstGeom>
          <a:noFill/>
        </p:spPr>
        <p:txBody>
          <a:bodyPr wrap="square" rtlCol="0">
            <a:spAutoFit/>
          </a:bodyPr>
          <a:lstStyle/>
          <a:p>
            <a:pPr algn="ctr"/>
            <a:r>
              <a:rPr lang="en-US" sz="2800" b="1" dirty="0">
                <a:solidFill>
                  <a:schemeClr val="accent2">
                    <a:lumMod val="75000"/>
                  </a:schemeClr>
                </a:solidFill>
                <a:latin typeface="Aparajita" panose="02020603050405020304" pitchFamily="18" charset="0"/>
                <a:cs typeface="Aparajita" panose="02020603050405020304" pitchFamily="18" charset="0"/>
              </a:rPr>
              <a:t>The Violet Breath</a:t>
            </a:r>
          </a:p>
          <a:p>
            <a:pPr marL="457200" indent="-457200">
              <a:buFont typeface="+mj-lt"/>
              <a:buAutoNum type="arabicPeriod"/>
            </a:pPr>
            <a:r>
              <a:rPr lang="en-US" sz="2000" dirty="0">
                <a:solidFill>
                  <a:schemeClr val="accent2">
                    <a:lumMod val="75000"/>
                  </a:schemeClr>
                </a:solidFill>
              </a:rPr>
              <a:t>The Violet Breath is used to place the Tibetan Dai Ko Mio into the base of the skull for attunements.  It is the use of the Violet Breath and the use of the Master Symbol that begins the attunement process.</a:t>
            </a:r>
          </a:p>
          <a:p>
            <a:pPr marL="457200" lvl="0" indent="-457200">
              <a:buFont typeface="+mj-lt"/>
              <a:buAutoNum type="arabicPeriod"/>
            </a:pPr>
            <a:r>
              <a:rPr lang="en-US" sz="2000" dirty="0">
                <a:solidFill>
                  <a:schemeClr val="accent2">
                    <a:lumMod val="75000"/>
                  </a:schemeClr>
                </a:solidFill>
              </a:rPr>
              <a:t> Contract Hui Yin point and place your tongue on the roof of your mouth.  (You will hold this for the rest of the attunement.)</a:t>
            </a:r>
          </a:p>
          <a:p>
            <a:pPr marL="457200" lvl="0" indent="-457200">
              <a:buFont typeface="+mj-lt"/>
              <a:buAutoNum type="arabicPeriod"/>
            </a:pPr>
            <a:r>
              <a:rPr lang="en-US" sz="2000" dirty="0">
                <a:solidFill>
                  <a:schemeClr val="accent2">
                    <a:lumMod val="75000"/>
                  </a:schemeClr>
                </a:solidFill>
              </a:rPr>
              <a:t>Draw in a breath imagining it as white light coming down through the crown chakra, through the tongue, down the front of the body (Functional channel) through the Hui Yin point and up the spine (Governing channel) to the center of the head.  Imagine the white mist filling your head.</a:t>
            </a:r>
          </a:p>
          <a:p>
            <a:pPr marL="457200" lvl="0" indent="-457200">
              <a:buFont typeface="+mj-lt"/>
              <a:buAutoNum type="arabicPeriod"/>
            </a:pPr>
            <a:r>
              <a:rPr lang="en-US" sz="2000" dirty="0">
                <a:solidFill>
                  <a:schemeClr val="accent2">
                    <a:lumMod val="75000"/>
                  </a:schemeClr>
                </a:solidFill>
              </a:rPr>
              <a:t>Allow the white mist to turn to blue and to begin rotating clockwise.  As it rotates, imagine it turning violet.</a:t>
            </a:r>
          </a:p>
          <a:p>
            <a:pPr marL="457200" lvl="0" indent="-457200">
              <a:buFont typeface="+mj-lt"/>
              <a:buAutoNum type="arabicPeriod"/>
            </a:pPr>
            <a:r>
              <a:rPr lang="en-US" sz="2000" dirty="0">
                <a:solidFill>
                  <a:schemeClr val="accent2">
                    <a:lumMod val="75000"/>
                  </a:schemeClr>
                </a:solidFill>
              </a:rPr>
              <a:t>Within the violet light picture the Tibetan Dai Ko Mio.</a:t>
            </a:r>
          </a:p>
          <a:p>
            <a:pPr marL="457200" lvl="0" indent="-457200">
              <a:buFont typeface="+mj-lt"/>
              <a:buAutoNum type="arabicPeriod"/>
            </a:pPr>
            <a:r>
              <a:rPr lang="en-US" sz="2000" dirty="0">
                <a:solidFill>
                  <a:schemeClr val="accent2">
                    <a:lumMod val="75000"/>
                  </a:schemeClr>
                </a:solidFill>
              </a:rPr>
              <a:t>Place your hands on the top of the student’s head and blow the Tibetan          Dai Ko Mio and violet light into the student’s crown chakra.  The tongue remains at the top of the mouth as you blow out and you continue to hold the Hui Yin point.</a:t>
            </a:r>
          </a:p>
          <a:p>
            <a:pPr marL="457200" lvl="0" indent="-457200">
              <a:buFont typeface="+mj-lt"/>
              <a:buAutoNum type="arabicPeriod"/>
            </a:pPr>
            <a:r>
              <a:rPr lang="en-US" sz="2000" dirty="0">
                <a:solidFill>
                  <a:schemeClr val="accent2">
                    <a:lumMod val="75000"/>
                  </a:schemeClr>
                </a:solidFill>
              </a:rPr>
              <a:t>Proceed to whichever attunement you are doing.</a:t>
            </a:r>
          </a:p>
          <a:p>
            <a:endParaRPr lang="en-US" dirty="0"/>
          </a:p>
        </p:txBody>
      </p:sp>
    </p:spTree>
    <p:extLst>
      <p:ext uri="{BB962C8B-B14F-4D97-AF65-F5344CB8AC3E}">
        <p14:creationId xmlns:p14="http://schemas.microsoft.com/office/powerpoint/2010/main" val="3593925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a person getting a haircut&#10;&#10;AI-generated content may be incorrect.">
            <a:extLst>
              <a:ext uri="{FF2B5EF4-FFF2-40B4-BE49-F238E27FC236}">
                <a16:creationId xmlns:a16="http://schemas.microsoft.com/office/drawing/2014/main" id="{AFAFBFF2-564C-2F89-88E2-BDC59ABB09E3}"/>
              </a:ext>
            </a:extLst>
          </p:cNvPr>
          <p:cNvPicPr>
            <a:picLocks noChangeAspect="1"/>
          </p:cNvPicPr>
          <p:nvPr/>
        </p:nvPicPr>
        <p:blipFill rotWithShape="1">
          <a:blip r:embed="rId2">
            <a:extLst>
              <a:ext uri="{28A0092B-C50C-407E-A947-70E740481C1C}">
                <a14:useLocalDpi xmlns:a14="http://schemas.microsoft.com/office/drawing/2010/main" val="0"/>
              </a:ext>
            </a:extLst>
          </a:blip>
          <a:srcRect l="2882" t="9788" r="12366" b="3373"/>
          <a:stretch>
            <a:fillRect/>
          </a:stretch>
        </p:blipFill>
        <p:spPr bwMode="auto">
          <a:xfrm>
            <a:off x="3179618" y="20782"/>
            <a:ext cx="5340927" cy="67283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38199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03F13C-8833-E582-36BE-E8013C40A6E5}"/>
              </a:ext>
            </a:extLst>
          </p:cNvPr>
          <p:cNvSpPr txBox="1"/>
          <p:nvPr/>
        </p:nvSpPr>
        <p:spPr>
          <a:xfrm>
            <a:off x="1132609" y="114300"/>
            <a:ext cx="8582891" cy="6370975"/>
          </a:xfrm>
          <a:prstGeom prst="rect">
            <a:avLst/>
          </a:prstGeom>
          <a:noFill/>
        </p:spPr>
        <p:txBody>
          <a:bodyPr wrap="square" rtlCol="0">
            <a:spAutoFit/>
          </a:bodyPr>
          <a:lstStyle/>
          <a:p>
            <a:pPr algn="ctr"/>
            <a:r>
              <a:rPr lang="en-US" sz="3200" b="1" dirty="0">
                <a:solidFill>
                  <a:schemeClr val="accent2">
                    <a:lumMod val="75000"/>
                  </a:schemeClr>
                </a:solidFill>
                <a:latin typeface="Aparajita" panose="02020603050405020304" pitchFamily="18" charset="0"/>
                <a:cs typeface="Aparajita" panose="02020603050405020304" pitchFamily="18" charset="0"/>
              </a:rPr>
              <a:t>How to Give a Reiki Attunement</a:t>
            </a:r>
          </a:p>
          <a:p>
            <a:pPr marL="285750" indent="-285750" algn="ctr">
              <a:buFont typeface="Wingdings" panose="05000000000000000000" pitchFamily="2" charset="2"/>
              <a:buChar char="Ø"/>
            </a:pPr>
            <a:endParaRPr lang="en-US" dirty="0"/>
          </a:p>
          <a:p>
            <a:pPr marL="342900" indent="-342900">
              <a:buFont typeface="Wingdings" panose="05000000000000000000" pitchFamily="2" charset="2"/>
              <a:buChar char="Ø"/>
            </a:pPr>
            <a:r>
              <a:rPr lang="en-US" sz="2000" dirty="0">
                <a:solidFill>
                  <a:schemeClr val="accent2">
                    <a:lumMod val="75000"/>
                  </a:schemeClr>
                </a:solidFill>
              </a:rPr>
              <a:t>Remember to do the </a:t>
            </a:r>
            <a:r>
              <a:rPr lang="en-US" sz="2000" b="1" dirty="0">
                <a:solidFill>
                  <a:schemeClr val="accent2">
                    <a:lumMod val="75000"/>
                  </a:schemeClr>
                </a:solidFill>
              </a:rPr>
              <a:t>“Preparations for Giving an Attunement”</a:t>
            </a:r>
            <a:r>
              <a:rPr lang="en-US" sz="2000" dirty="0">
                <a:solidFill>
                  <a:schemeClr val="accent2">
                    <a:lumMod val="75000"/>
                  </a:schemeClr>
                </a:solidFill>
              </a:rPr>
              <a:t> (in your Reiki III Attunement Handout) before your students arrive.  </a:t>
            </a:r>
          </a:p>
          <a:p>
            <a:pPr marL="342900" indent="-342900">
              <a:buFont typeface="Wingdings" panose="05000000000000000000" pitchFamily="2" charset="2"/>
              <a:buChar char="Ø"/>
            </a:pPr>
            <a:r>
              <a:rPr lang="en-US" sz="2000" dirty="0">
                <a:solidFill>
                  <a:schemeClr val="accent2">
                    <a:lumMod val="75000"/>
                  </a:schemeClr>
                </a:solidFill>
              </a:rPr>
              <a:t>Before starting the attunement process, ask your students to sit in a row or a circle in straight back chairs.  Make sure there is enough room in front and in back for you to walk.  </a:t>
            </a:r>
          </a:p>
          <a:p>
            <a:pPr marL="342900" indent="-342900">
              <a:buFont typeface="Wingdings" panose="05000000000000000000" pitchFamily="2" charset="2"/>
              <a:buChar char="Ø"/>
            </a:pPr>
            <a:r>
              <a:rPr lang="en-US" sz="2000" dirty="0">
                <a:solidFill>
                  <a:schemeClr val="accent2">
                    <a:lumMod val="75000"/>
                  </a:schemeClr>
                </a:solidFill>
              </a:rPr>
              <a:t>Explain about the hands being the prayer position to start and that touching the left shoulder is a signal to raise the hands to the top of the head.  Demonstrate this so everyone understands.  Also explain that you will be placing your hands on top of the head, and that a certain point you will be lightly “slapping” their hands.  </a:t>
            </a:r>
          </a:p>
          <a:p>
            <a:pPr marL="342900" indent="-342900">
              <a:buFont typeface="Wingdings" panose="05000000000000000000" pitchFamily="2" charset="2"/>
              <a:buChar char="Ø"/>
            </a:pPr>
            <a:r>
              <a:rPr lang="en-US" sz="2000" dirty="0">
                <a:solidFill>
                  <a:schemeClr val="accent2">
                    <a:lumMod val="75000"/>
                  </a:schemeClr>
                </a:solidFill>
              </a:rPr>
              <a:t>Sometimes during an attunement, a person will get confused and bring the hands up when you place your hands on the top of the head instead of when you touch their shoulder.  If this happens, gently move their hands back down.  They may also forget to bring them up when you touch their shoulder.  If this happens, gently reach over and bring them up.  Next guide them into a meditation grounding them into the earth and connecting them to the spiritual energy above.</a:t>
            </a:r>
          </a:p>
          <a:p>
            <a:endParaRPr lang="en-US" dirty="0"/>
          </a:p>
        </p:txBody>
      </p:sp>
    </p:spTree>
    <p:extLst>
      <p:ext uri="{BB962C8B-B14F-4D97-AF65-F5344CB8AC3E}">
        <p14:creationId xmlns:p14="http://schemas.microsoft.com/office/powerpoint/2010/main" val="2014954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E5CD98-4E9E-AB66-2B74-4394AE115B02}"/>
              </a:ext>
            </a:extLst>
          </p:cNvPr>
          <p:cNvSpPr txBox="1"/>
          <p:nvPr/>
        </p:nvSpPr>
        <p:spPr>
          <a:xfrm>
            <a:off x="1018309" y="484478"/>
            <a:ext cx="9195953" cy="5509200"/>
          </a:xfrm>
          <a:prstGeom prst="rect">
            <a:avLst/>
          </a:prstGeom>
          <a:noFill/>
        </p:spPr>
        <p:txBody>
          <a:bodyPr wrap="square">
            <a:spAutoFit/>
          </a:bodyPr>
          <a:lstStyle/>
          <a:p>
            <a:pPr marL="228600" marR="0">
              <a:buNone/>
            </a:pPr>
            <a:r>
              <a:rPr lang="en-US" sz="3200" kern="100" dirty="0">
                <a:solidFill>
                  <a:schemeClr val="accent2">
                    <a:lumMod val="75000"/>
                  </a:schemeClr>
                </a:solidFill>
                <a:effectLst/>
                <a:latin typeface="Aparajita" panose="02020603050405020304" pitchFamily="18" charset="0"/>
                <a:ea typeface="Aptos" panose="020B0004020202020204" pitchFamily="34" charset="0"/>
                <a:cs typeface="Times New Roman" panose="02020603050405020304" pitchFamily="18" charset="0"/>
              </a:rPr>
              <a:t>Four Parts</a:t>
            </a:r>
            <a:endParaRPr lang="en-US" sz="160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228600" marR="0">
              <a:buNone/>
            </a:pPr>
            <a:r>
              <a:rPr lang="en-US" sz="2000"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While the attunement process is an individual experience and unique adjustments and healing of the student’s energy field do take place, generally speaking it seems that the four parts of the attunement process each have a different purpose and cause different things to happen.  Part One opens the crown chakra of the student and brings the energies down into your aura and the aura of the student.  In Part Two, the energies enter the hands, the body and the chakras of the student.  In Part Three, the process is completed by sealing in the attunement, disconnecting the student from the teacher, and permanently connecting the student to the Reiki source.  Part Four is a blessing for all the students.</a:t>
            </a:r>
            <a:endParaRPr lang="en-US" sz="200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228600" marR="0">
              <a:buNone/>
            </a:pPr>
            <a:r>
              <a:rPr lang="en-US" sz="2000"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 </a:t>
            </a:r>
            <a:endParaRPr lang="en-US" sz="200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228600" marR="0">
              <a:buNone/>
            </a:pPr>
            <a:r>
              <a:rPr lang="en-US" sz="2000" kern="100" dirty="0">
                <a:solidFill>
                  <a:schemeClr val="accent2">
                    <a:lumMod val="75000"/>
                  </a:schemeClr>
                </a:solidFill>
                <a:effectLst/>
                <a:latin typeface="Calibri" panose="020F0502020204030204" pitchFamily="34" charset="0"/>
                <a:ea typeface="Aptos" panose="020B0004020202020204" pitchFamily="34" charset="0"/>
                <a:cs typeface="Times New Roman" panose="02020603050405020304" pitchFamily="18" charset="0"/>
              </a:rPr>
              <a:t>Note:  If you have any problem visualizing, simply do the best that you can and imagine that the symbols are where you want them to be.  It will work just fine and be just as powerful as if you were visualizing them perfectly.  It is your intention that is important.  Keep in mind that there are powerful Reiki guides who will be working with you.  In fact, one way to look at it is that they are doing the attunement, and you are simply acting as a channel.</a:t>
            </a:r>
            <a:endParaRPr lang="en-US" sz="2000"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59442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3"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4" name="Oval 13">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Freeform: Shape 24">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Freeform: Shape 25">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7" name="Oval 26">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30" name="Rectangle 29">
            <a:extLst>
              <a:ext uri="{FF2B5EF4-FFF2-40B4-BE49-F238E27FC236}">
                <a16:creationId xmlns:a16="http://schemas.microsoft.com/office/drawing/2014/main" id="{4E30456D-43C0-469A-8A5F-EFD61DCEB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73E55DA-BD2B-4E6F-A0DF-F6F8B7AFB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34" name="Oval 2">
            <a:extLst>
              <a:ext uri="{FF2B5EF4-FFF2-40B4-BE49-F238E27FC236}">
                <a16:creationId xmlns:a16="http://schemas.microsoft.com/office/drawing/2014/main" id="{14E52A7E-D14B-4665-A982-36A1E5727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250" y="433212"/>
            <a:ext cx="2249928" cy="2249928"/>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Decorative Circles">
            <a:extLst>
              <a:ext uri="{FF2B5EF4-FFF2-40B4-BE49-F238E27FC236}">
                <a16:creationId xmlns:a16="http://schemas.microsoft.com/office/drawing/2014/main" id="{EDF75AED-D188-48BA-B1ED-FED81521A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82868" y="310026"/>
            <a:ext cx="2210470" cy="6016634"/>
            <a:chOff x="2882868" y="310026"/>
            <a:chExt cx="2210470" cy="6016634"/>
          </a:xfrm>
        </p:grpSpPr>
        <p:sp>
          <p:nvSpPr>
            <p:cNvPr id="37" name="Oval 36">
              <a:extLst>
                <a:ext uri="{FF2B5EF4-FFF2-40B4-BE49-F238E27FC236}">
                  <a16:creationId xmlns:a16="http://schemas.microsoft.com/office/drawing/2014/main" id="{46562A60-C1C1-4C93-B065-2A3761B37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850" y="6020880"/>
              <a:ext cx="305780" cy="3057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5BA9690-91E7-464D-977B-ED254722E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9971" y="578700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0FA2A56-17A7-4CCE-9070-B5D98CE0E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82868" y="310026"/>
              <a:ext cx="226735" cy="226735"/>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6966807F-38A6-4DF4-9E4B-B5F740D96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09603" y="735547"/>
              <a:ext cx="466441" cy="466441"/>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3">
            <a:extLst>
              <a:ext uri="{FF2B5EF4-FFF2-40B4-BE49-F238E27FC236}">
                <a16:creationId xmlns:a16="http://schemas.microsoft.com/office/drawing/2014/main" id="{B82F73F8-AE36-4658-ADE1-9E56256FF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7392" y="284085"/>
            <a:ext cx="1571298" cy="157129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Graphic 43">
            <a:extLst>
              <a:ext uri="{FF2B5EF4-FFF2-40B4-BE49-F238E27FC236}">
                <a16:creationId xmlns:a16="http://schemas.microsoft.com/office/drawing/2014/main" id="{3F06BFBA-4D90-4D74-9853-F1E5040614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44696" y="284084"/>
            <a:ext cx="1571299" cy="1571299"/>
          </a:xfrm>
          <a:prstGeom prst="rect">
            <a:avLst/>
          </a:prstGeom>
        </p:spPr>
      </p:pic>
      <p:sp>
        <p:nvSpPr>
          <p:cNvPr id="46" name="Oval 1">
            <a:extLst>
              <a:ext uri="{FF2B5EF4-FFF2-40B4-BE49-F238E27FC236}">
                <a16:creationId xmlns:a16="http://schemas.microsoft.com/office/drawing/2014/main" id="{C016CF18-8176-46FE-A2E3-D7A2317706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250" y="4296175"/>
            <a:ext cx="1996328" cy="1996328"/>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Graphic 47">
            <a:extLst>
              <a:ext uri="{FF2B5EF4-FFF2-40B4-BE49-F238E27FC236}">
                <a16:creationId xmlns:a16="http://schemas.microsoft.com/office/drawing/2014/main" id="{D8A58F6A-0145-417A-9CF6-AD4198648A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5118" y="433212"/>
            <a:ext cx="2288059" cy="2288059"/>
          </a:xfrm>
          <a:prstGeom prst="rect">
            <a:avLst/>
          </a:prstGeom>
        </p:spPr>
      </p:pic>
      <p:pic>
        <p:nvPicPr>
          <p:cNvPr id="50" name="Graphic 49">
            <a:extLst>
              <a:ext uri="{FF2B5EF4-FFF2-40B4-BE49-F238E27FC236}">
                <a16:creationId xmlns:a16="http://schemas.microsoft.com/office/drawing/2014/main" id="{BD4E3174-E6D1-4DF1-8E44-1E44417B5B5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3992" y="4296175"/>
            <a:ext cx="1958942" cy="1958942"/>
          </a:xfrm>
          <a:prstGeom prst="rect">
            <a:avLst/>
          </a:prstGeom>
        </p:spPr>
      </p:pic>
      <p:sp>
        <p:nvSpPr>
          <p:cNvPr id="2" name="TextBox 1">
            <a:extLst>
              <a:ext uri="{FF2B5EF4-FFF2-40B4-BE49-F238E27FC236}">
                <a16:creationId xmlns:a16="http://schemas.microsoft.com/office/drawing/2014/main" id="{F7ADA5F9-C2E6-0237-6230-0524E76D416D}"/>
              </a:ext>
            </a:extLst>
          </p:cNvPr>
          <p:cNvSpPr txBox="1"/>
          <p:nvPr/>
        </p:nvSpPr>
        <p:spPr>
          <a:xfrm>
            <a:off x="2493177" y="1817524"/>
            <a:ext cx="7627205" cy="5139869"/>
          </a:xfrm>
          <a:prstGeom prst="rect">
            <a:avLst/>
          </a:prstGeom>
          <a:noFill/>
        </p:spPr>
        <p:txBody>
          <a:bodyPr wrap="square" rtlCol="0">
            <a:spAutoFit/>
          </a:bodyPr>
          <a:lstStyle/>
          <a:p>
            <a:r>
              <a:rPr lang="en-US" sz="3200" b="1" dirty="0">
                <a:solidFill>
                  <a:schemeClr val="accent2">
                    <a:lumMod val="75000"/>
                  </a:schemeClr>
                </a:solidFill>
                <a:latin typeface="Aparajita" panose="02020603050405020304" pitchFamily="18" charset="0"/>
                <a:cs typeface="Aparajita" panose="02020603050405020304" pitchFamily="18" charset="0"/>
              </a:rPr>
              <a:t>Technique for Each Attunement</a:t>
            </a:r>
          </a:p>
          <a:p>
            <a:endParaRPr lang="en-US" dirty="0">
              <a:solidFill>
                <a:schemeClr val="accent2">
                  <a:lumMod val="75000"/>
                </a:schemeClr>
              </a:solidFill>
            </a:endParaRPr>
          </a:p>
          <a:p>
            <a:r>
              <a:rPr lang="en-US" sz="2000" dirty="0">
                <a:solidFill>
                  <a:schemeClr val="accent2">
                    <a:lumMod val="75000"/>
                  </a:schemeClr>
                </a:solidFill>
              </a:rPr>
              <a:t>As stated, your intention is the most important part of the attunement process so make sure that you state in your mind which attunement you are about to do before you begin, and then simply follow the directions exactly.</a:t>
            </a:r>
          </a:p>
          <a:p>
            <a:r>
              <a:rPr lang="en-US" sz="2000" dirty="0">
                <a:solidFill>
                  <a:schemeClr val="accent2">
                    <a:lumMod val="75000"/>
                  </a:schemeClr>
                </a:solidFill>
              </a:rPr>
              <a:t> </a:t>
            </a:r>
          </a:p>
          <a:p>
            <a:r>
              <a:rPr lang="en-US" sz="2000" dirty="0">
                <a:solidFill>
                  <a:schemeClr val="accent2">
                    <a:lumMod val="75000"/>
                  </a:schemeClr>
                </a:solidFill>
              </a:rPr>
              <a:t>It is what goes into the hands that makes the difference between the Reiki Attunements.  This includes when the hands are on top of the head as well as when they are open in front of the heart.  In the Reiki I Attunement, only </a:t>
            </a:r>
            <a:r>
              <a:rPr lang="en-US" sz="2000" dirty="0" err="1">
                <a:solidFill>
                  <a:schemeClr val="accent2">
                    <a:lumMod val="75000"/>
                  </a:schemeClr>
                </a:solidFill>
              </a:rPr>
              <a:t>Choku</a:t>
            </a:r>
            <a:r>
              <a:rPr lang="en-US" sz="2000" dirty="0">
                <a:solidFill>
                  <a:schemeClr val="accent2">
                    <a:lumMod val="75000"/>
                  </a:schemeClr>
                </a:solidFill>
              </a:rPr>
              <a:t> Rei goes into the hands.  In the Reiki II Attunement the three Reiki II symbols go into the hands.  In the Master attunement, the two Tibetan symbols and the four Usui symbols go into the hands.</a:t>
            </a:r>
          </a:p>
          <a:p>
            <a:r>
              <a:rPr lang="en-US" sz="2000" dirty="0"/>
              <a:t> </a:t>
            </a:r>
          </a:p>
          <a:p>
            <a:endParaRPr lang="en-US" dirty="0"/>
          </a:p>
        </p:txBody>
      </p:sp>
    </p:spTree>
    <p:extLst>
      <p:ext uri="{BB962C8B-B14F-4D97-AF65-F5344CB8AC3E}">
        <p14:creationId xmlns:p14="http://schemas.microsoft.com/office/powerpoint/2010/main" val="2322437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2"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3" name="Oval 12">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Freeform: Shape 24">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Oval 25">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9" name="Rectangle 28">
            <a:extLst>
              <a:ext uri="{FF2B5EF4-FFF2-40B4-BE49-F238E27FC236}">
                <a16:creationId xmlns:a16="http://schemas.microsoft.com/office/drawing/2014/main" id="{ED16AD6D-7FC0-435B-AB5F-98DA2190C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28B727F3-FF58-4343-ACEE-2174D5989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33" name="Decorative Circles">
            <a:extLst>
              <a:ext uri="{FF2B5EF4-FFF2-40B4-BE49-F238E27FC236}">
                <a16:creationId xmlns:a16="http://schemas.microsoft.com/office/drawing/2014/main" id="{4DB68B21-F855-4148-AD7C-795E902A7F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484" y="236341"/>
            <a:ext cx="10677791" cy="4262956"/>
            <a:chOff x="767484" y="236341"/>
            <a:chExt cx="10677791" cy="4262956"/>
          </a:xfrm>
        </p:grpSpPr>
        <p:sp>
          <p:nvSpPr>
            <p:cNvPr id="34" name="Oval 33">
              <a:extLst>
                <a:ext uri="{FF2B5EF4-FFF2-40B4-BE49-F238E27FC236}">
                  <a16:creationId xmlns:a16="http://schemas.microsoft.com/office/drawing/2014/main" id="{A8FE8A9D-61A5-4729-A73B-267B9BE58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9767" y="3283228"/>
              <a:ext cx="226735" cy="22673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E3399E0-5F4E-4D62-8091-A0AA8DAA7B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13359" y="386135"/>
              <a:ext cx="466441" cy="46644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51781BEF-3C20-4A56-889B-BB417F6A3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90699"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08F0DD55-BEC3-46E7-84ED-00CB94AC04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7484" y="2755518"/>
              <a:ext cx="466441" cy="466441"/>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FFEF100-17D7-4C78-A7C3-B6C8B72E85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31908" y="3813254"/>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294263B-2870-4828-96FD-00C2A3628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75095" y="3592374"/>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D8A94EBD-B5CB-4D31-A42E-E68B0D25BF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4104" y="4385930"/>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2">
            <a:extLst>
              <a:ext uri="{FF2B5EF4-FFF2-40B4-BE49-F238E27FC236}">
                <a16:creationId xmlns:a16="http://schemas.microsoft.com/office/drawing/2014/main" id="{5F7F20D7-57B2-4CF8-AF7D-90D6A5E1F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474" y="305966"/>
            <a:ext cx="2051331" cy="2051331"/>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Graphic 43">
            <a:extLst>
              <a:ext uri="{FF2B5EF4-FFF2-40B4-BE49-F238E27FC236}">
                <a16:creationId xmlns:a16="http://schemas.microsoft.com/office/drawing/2014/main" id="{05AC83E9-3498-4F8F-84F8-2E22FE72E3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6399" y="319698"/>
            <a:ext cx="2037600" cy="2037600"/>
          </a:xfrm>
          <a:prstGeom prst="rect">
            <a:avLst/>
          </a:prstGeom>
        </p:spPr>
      </p:pic>
      <p:sp>
        <p:nvSpPr>
          <p:cNvPr id="46" name="Oval 1">
            <a:extLst>
              <a:ext uri="{FF2B5EF4-FFF2-40B4-BE49-F238E27FC236}">
                <a16:creationId xmlns:a16="http://schemas.microsoft.com/office/drawing/2014/main" id="{6832CB48-19E2-438E-B5D1-126B6228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8580" y="0"/>
            <a:ext cx="2733089" cy="2357297"/>
          </a:xfrm>
          <a:custGeom>
            <a:avLst/>
            <a:gdLst>
              <a:gd name="connsiteX0" fmla="*/ 288659 w 3192131"/>
              <a:gd name="connsiteY0" fmla="*/ 0 h 2753222"/>
              <a:gd name="connsiteX1" fmla="*/ 3192131 w 3192131"/>
              <a:gd name="connsiteY1" fmla="*/ 0 h 2753222"/>
              <a:gd name="connsiteX2" fmla="*/ 3192131 w 3192131"/>
              <a:gd name="connsiteY2" fmla="*/ 2058956 h 2753222"/>
              <a:gd name="connsiteX3" fmla="*/ 3158043 w 3192131"/>
              <a:gd name="connsiteY3" fmla="*/ 2104541 h 2753222"/>
              <a:gd name="connsiteX4" fmla="*/ 1782545 w 3192131"/>
              <a:gd name="connsiteY4" fmla="*/ 2753222 h 2753222"/>
              <a:gd name="connsiteX5" fmla="*/ 0 w 3192131"/>
              <a:gd name="connsiteY5" fmla="*/ 970677 h 2753222"/>
              <a:gd name="connsiteX6" fmla="*/ 215144 w 3192131"/>
              <a:gd name="connsiteY6" fmla="*/ 121011 h 275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2131" h="2753222">
                <a:moveTo>
                  <a:pt x="288659" y="0"/>
                </a:moveTo>
                <a:lnTo>
                  <a:pt x="3192131" y="0"/>
                </a:lnTo>
                <a:lnTo>
                  <a:pt x="3192131" y="2058956"/>
                </a:lnTo>
                <a:lnTo>
                  <a:pt x="3158043" y="2104541"/>
                </a:lnTo>
                <a:cubicBezTo>
                  <a:pt x="2831098" y="2500707"/>
                  <a:pt x="2336311" y="2753222"/>
                  <a:pt x="1782545" y="2753222"/>
                </a:cubicBezTo>
                <a:cubicBezTo>
                  <a:pt x="798073" y="2753222"/>
                  <a:pt x="0" y="1955149"/>
                  <a:pt x="0" y="970677"/>
                </a:cubicBezTo>
                <a:cubicBezTo>
                  <a:pt x="0" y="663030"/>
                  <a:pt x="77937" y="373585"/>
                  <a:pt x="215144" y="121011"/>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47">
            <a:extLst>
              <a:ext uri="{FF2B5EF4-FFF2-40B4-BE49-F238E27FC236}">
                <a16:creationId xmlns:a16="http://schemas.microsoft.com/office/drawing/2014/main" id="{548560FE-8DD7-4FBB-A597-9902F385AA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l="18631" t="30907" r="23362" b="17441"/>
          <a:stretch/>
        </p:blipFill>
        <p:spPr>
          <a:xfrm>
            <a:off x="9573575" y="-4327"/>
            <a:ext cx="2668147" cy="2375897"/>
          </a:xfrm>
          <a:prstGeom prst="rect">
            <a:avLst/>
          </a:prstGeom>
        </p:spPr>
      </p:pic>
      <p:sp>
        <p:nvSpPr>
          <p:cNvPr id="50" name="Oval 3">
            <a:extLst>
              <a:ext uri="{FF2B5EF4-FFF2-40B4-BE49-F238E27FC236}">
                <a16:creationId xmlns:a16="http://schemas.microsoft.com/office/drawing/2014/main" id="{F4B85B88-409F-4670-A4FF-5C58623B7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rot="16200000">
            <a:off x="-639576" y="4068576"/>
            <a:ext cx="2914772" cy="1635620"/>
          </a:xfrm>
          <a:custGeom>
            <a:avLst/>
            <a:gdLst>
              <a:gd name="connsiteX0" fmla="*/ 18128 w 4408870"/>
              <a:gd name="connsiteY0" fmla="*/ 0 h 2474031"/>
              <a:gd name="connsiteX1" fmla="*/ 4390742 w 4408870"/>
              <a:gd name="connsiteY1" fmla="*/ 0 h 2474031"/>
              <a:gd name="connsiteX2" fmla="*/ 4397489 w 4408870"/>
              <a:gd name="connsiteY2" fmla="*/ 44205 h 2474031"/>
              <a:gd name="connsiteX3" fmla="*/ 4408870 w 4408870"/>
              <a:gd name="connsiteY3" fmla="*/ 269596 h 2474031"/>
              <a:gd name="connsiteX4" fmla="*/ 2204435 w 4408870"/>
              <a:gd name="connsiteY4" fmla="*/ 2474031 h 2474031"/>
              <a:gd name="connsiteX5" fmla="*/ 0 w 4408870"/>
              <a:gd name="connsiteY5" fmla="*/ 269596 h 2474031"/>
              <a:gd name="connsiteX6" fmla="*/ 11381 w 4408870"/>
              <a:gd name="connsiteY6" fmla="*/ 44205 h 247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8870" h="2474031">
                <a:moveTo>
                  <a:pt x="18128" y="0"/>
                </a:moveTo>
                <a:lnTo>
                  <a:pt x="4390742" y="0"/>
                </a:lnTo>
                <a:lnTo>
                  <a:pt x="4397489" y="44205"/>
                </a:lnTo>
                <a:cubicBezTo>
                  <a:pt x="4405015" y="118312"/>
                  <a:pt x="4408870" y="193504"/>
                  <a:pt x="4408870" y="269596"/>
                </a:cubicBezTo>
                <a:cubicBezTo>
                  <a:pt x="4408870" y="1487072"/>
                  <a:pt x="3421911" y="2474031"/>
                  <a:pt x="2204435" y="2474031"/>
                </a:cubicBezTo>
                <a:cubicBezTo>
                  <a:pt x="986959" y="2474031"/>
                  <a:pt x="0" y="1487072"/>
                  <a:pt x="0" y="269596"/>
                </a:cubicBezTo>
                <a:cubicBezTo>
                  <a:pt x="0" y="193504"/>
                  <a:pt x="3855" y="118312"/>
                  <a:pt x="11381" y="44205"/>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51">
            <a:extLst>
              <a:ext uri="{FF2B5EF4-FFF2-40B4-BE49-F238E27FC236}">
                <a16:creationId xmlns:a16="http://schemas.microsoft.com/office/drawing/2014/main" id="{66265FF8-949A-452A-882B-BDD3320900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7"/>
              </a:ext>
            </a:extLst>
          </a:blip>
          <a:srcRect l="45737" t="12146" r="12288" b="12942"/>
          <a:stretch/>
        </p:blipFill>
        <p:spPr>
          <a:xfrm>
            <a:off x="0" y="3409035"/>
            <a:ext cx="1633210" cy="2914772"/>
          </a:xfrm>
          <a:prstGeom prst="rect">
            <a:avLst/>
          </a:prstGeom>
        </p:spPr>
      </p:pic>
      <p:sp>
        <p:nvSpPr>
          <p:cNvPr id="54" name="Oval 4">
            <a:extLst>
              <a:ext uri="{FF2B5EF4-FFF2-40B4-BE49-F238E27FC236}">
                <a16:creationId xmlns:a16="http://schemas.microsoft.com/office/drawing/2014/main" id="{52B7F1A1-8894-44DC-8FCC-6CE9F127AA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9994790" y="4395252"/>
            <a:ext cx="2216879" cy="2462747"/>
          </a:xfrm>
          <a:custGeom>
            <a:avLst/>
            <a:gdLst>
              <a:gd name="connsiteX0" fmla="*/ 2133985 w 3086667"/>
              <a:gd name="connsiteY0" fmla="*/ 0 h 3429000"/>
              <a:gd name="connsiteX1" fmla="*/ 2964628 w 3086667"/>
              <a:gd name="connsiteY1" fmla="*/ 167699 h 3429000"/>
              <a:gd name="connsiteX2" fmla="*/ 3086667 w 3086667"/>
              <a:gd name="connsiteY2" fmla="*/ 226489 h 3429000"/>
              <a:gd name="connsiteX3" fmla="*/ 3086667 w 3086667"/>
              <a:gd name="connsiteY3" fmla="*/ 3429000 h 3429000"/>
              <a:gd name="connsiteX4" fmla="*/ 440639 w 3086667"/>
              <a:gd name="connsiteY4" fmla="*/ 3429000 h 3429000"/>
              <a:gd name="connsiteX5" fmla="*/ 364451 w 3086667"/>
              <a:gd name="connsiteY5" fmla="*/ 3327116 h 3429000"/>
              <a:gd name="connsiteX6" fmla="*/ 0 w 3086667"/>
              <a:gd name="connsiteY6" fmla="*/ 2133985 h 3429000"/>
              <a:gd name="connsiteX7" fmla="*/ 2133985 w 3086667"/>
              <a:gd name="connsiteY7"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667" h="3429000">
                <a:moveTo>
                  <a:pt x="2133985" y="0"/>
                </a:moveTo>
                <a:cubicBezTo>
                  <a:pt x="2428627" y="0"/>
                  <a:pt x="2709322" y="59714"/>
                  <a:pt x="2964628" y="167699"/>
                </a:cubicBezTo>
                <a:lnTo>
                  <a:pt x="3086667" y="226489"/>
                </a:lnTo>
                <a:lnTo>
                  <a:pt x="3086667" y="3429000"/>
                </a:lnTo>
                <a:lnTo>
                  <a:pt x="440639" y="3429000"/>
                </a:lnTo>
                <a:lnTo>
                  <a:pt x="364451" y="3327116"/>
                </a:lnTo>
                <a:cubicBezTo>
                  <a:pt x="134356" y="2986530"/>
                  <a:pt x="0" y="2575948"/>
                  <a:pt x="0" y="2133985"/>
                </a:cubicBezTo>
                <a:cubicBezTo>
                  <a:pt x="0" y="955418"/>
                  <a:pt x="955418" y="0"/>
                  <a:pt x="2133985"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schemeClr val="bg1"/>
              </a:solidFill>
              <a:latin typeface="+mj-lt"/>
            </a:endParaRPr>
          </a:p>
        </p:txBody>
      </p:sp>
      <p:pic>
        <p:nvPicPr>
          <p:cNvPr id="56" name="Graphic 55">
            <a:extLst>
              <a:ext uri="{FF2B5EF4-FFF2-40B4-BE49-F238E27FC236}">
                <a16:creationId xmlns:a16="http://schemas.microsoft.com/office/drawing/2014/main" id="{6FEF5495-925E-4DBE-A677-EF910F8266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8">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9"/>
              </a:ext>
            </a:extLst>
          </a:blip>
          <a:srcRect l="11935" t="10861" r="33955" b="27347"/>
          <a:stretch/>
        </p:blipFill>
        <p:spPr>
          <a:xfrm>
            <a:off x="9972468" y="4341999"/>
            <a:ext cx="2239201" cy="2525322"/>
          </a:xfrm>
          <a:prstGeom prst="rect">
            <a:avLst/>
          </a:prstGeom>
        </p:spPr>
      </p:pic>
      <p:sp>
        <p:nvSpPr>
          <p:cNvPr id="2" name="TextBox 1">
            <a:extLst>
              <a:ext uri="{FF2B5EF4-FFF2-40B4-BE49-F238E27FC236}">
                <a16:creationId xmlns:a16="http://schemas.microsoft.com/office/drawing/2014/main" id="{448E295A-7154-83B3-851A-3E27D6DC25B9}"/>
              </a:ext>
            </a:extLst>
          </p:cNvPr>
          <p:cNvSpPr txBox="1"/>
          <p:nvPr/>
        </p:nvSpPr>
        <p:spPr>
          <a:xfrm>
            <a:off x="1964119" y="369089"/>
            <a:ext cx="8388331" cy="5447645"/>
          </a:xfrm>
          <a:prstGeom prst="rect">
            <a:avLst/>
          </a:prstGeom>
          <a:noFill/>
        </p:spPr>
        <p:txBody>
          <a:bodyPr wrap="square" rtlCol="0">
            <a:spAutoFit/>
          </a:bodyPr>
          <a:lstStyle/>
          <a:p>
            <a:pPr algn="ctr"/>
            <a:r>
              <a:rPr lang="en-US" sz="2400" b="1" dirty="0">
                <a:solidFill>
                  <a:schemeClr val="accent2">
                    <a:lumMod val="75000"/>
                  </a:schemeClr>
                </a:solidFill>
                <a:latin typeface="Aparajita" panose="02020603050405020304" pitchFamily="18" charset="0"/>
                <a:cs typeface="Aparajita" panose="02020603050405020304" pitchFamily="18" charset="0"/>
              </a:rPr>
              <a:t>Reiki I Attunement</a:t>
            </a:r>
          </a:p>
          <a:p>
            <a:r>
              <a:rPr lang="en-US" dirty="0">
                <a:solidFill>
                  <a:schemeClr val="accent2">
                    <a:lumMod val="75000"/>
                  </a:schemeClr>
                </a:solidFill>
              </a:rPr>
              <a:t>Note in the Reiki I attunement, only </a:t>
            </a:r>
            <a:r>
              <a:rPr lang="en-US" dirty="0" err="1">
                <a:solidFill>
                  <a:schemeClr val="accent2">
                    <a:lumMod val="75000"/>
                  </a:schemeClr>
                </a:solidFill>
              </a:rPr>
              <a:t>Choku</a:t>
            </a:r>
            <a:r>
              <a:rPr lang="en-US" dirty="0">
                <a:solidFill>
                  <a:schemeClr val="accent2">
                    <a:lumMod val="75000"/>
                  </a:schemeClr>
                </a:solidFill>
              </a:rPr>
              <a:t> Rei goes into the hands, both when they are on top of the head and when they are open in front.  </a:t>
            </a:r>
          </a:p>
          <a:p>
            <a:r>
              <a:rPr lang="en-US" b="1" dirty="0">
                <a:solidFill>
                  <a:schemeClr val="accent2">
                    <a:lumMod val="75000"/>
                  </a:schemeClr>
                </a:solidFill>
              </a:rPr>
              <a:t>Preparation:</a:t>
            </a:r>
            <a:r>
              <a:rPr lang="en-US" dirty="0">
                <a:solidFill>
                  <a:schemeClr val="accent2">
                    <a:lumMod val="75000"/>
                  </a:schemeClr>
                </a:solidFill>
              </a:rPr>
              <a:t>  Prepare yourself and the room as described above.</a:t>
            </a:r>
          </a:p>
          <a:p>
            <a:r>
              <a:rPr lang="en-US" b="1" dirty="0">
                <a:solidFill>
                  <a:schemeClr val="accent2">
                    <a:lumMod val="75000"/>
                  </a:schemeClr>
                </a:solidFill>
              </a:rPr>
              <a:t>Part 1</a:t>
            </a:r>
            <a:endParaRPr lang="en-US" dirty="0">
              <a:solidFill>
                <a:schemeClr val="accent2">
                  <a:lumMod val="75000"/>
                </a:schemeClr>
              </a:solidFill>
            </a:endParaRPr>
          </a:p>
          <a:p>
            <a:pPr marL="342900" lvl="0" indent="-342900">
              <a:buFont typeface="+mj-lt"/>
              <a:buAutoNum type="arabicPeriod"/>
            </a:pPr>
            <a:r>
              <a:rPr lang="en-US" dirty="0">
                <a:solidFill>
                  <a:schemeClr val="accent2">
                    <a:lumMod val="75000"/>
                  </a:schemeClr>
                </a:solidFill>
              </a:rPr>
              <a:t> </a:t>
            </a:r>
            <a:r>
              <a:rPr lang="en-US" b="1" dirty="0">
                <a:solidFill>
                  <a:schemeClr val="accent2">
                    <a:lumMod val="75000"/>
                  </a:schemeClr>
                </a:solidFill>
              </a:rPr>
              <a:t>Fire Serpent:</a:t>
            </a:r>
            <a:r>
              <a:rPr lang="en-US" dirty="0">
                <a:solidFill>
                  <a:schemeClr val="accent2">
                    <a:lumMod val="75000"/>
                  </a:schemeClr>
                </a:solidFill>
              </a:rPr>
              <a:t>  Move behind the student and hold the space with your non-dominant hand (I sometimes place that hand on their shoulder.).  point and do the Violet Breath. Draw the Fire Serpent down the back starting with the arch over the top of the head, then undulating down the back and coiling at the base of the spine.</a:t>
            </a:r>
          </a:p>
          <a:p>
            <a:pPr marL="342900" lvl="0" indent="-342900">
              <a:buFont typeface="+mj-lt"/>
              <a:buAutoNum type="arabicPeriod"/>
            </a:pPr>
            <a:r>
              <a:rPr lang="en-US" b="1" dirty="0">
                <a:solidFill>
                  <a:schemeClr val="accent2">
                    <a:lumMod val="75000"/>
                  </a:schemeClr>
                </a:solidFill>
              </a:rPr>
              <a:t>Rapport:</a:t>
            </a:r>
            <a:r>
              <a:rPr lang="en-US" dirty="0">
                <a:solidFill>
                  <a:schemeClr val="accent2">
                    <a:lumMod val="75000"/>
                  </a:schemeClr>
                </a:solidFill>
              </a:rPr>
              <a:t>  Place both hands on top of the head and close your eyes, meditating briefly to gain an energetic rapport with the student.</a:t>
            </a:r>
          </a:p>
          <a:p>
            <a:pPr marL="342900" lvl="0" indent="-342900">
              <a:buFont typeface="+mj-lt"/>
              <a:buAutoNum type="arabicPeriod"/>
            </a:pPr>
            <a:r>
              <a:rPr lang="en-US" b="1" dirty="0">
                <a:solidFill>
                  <a:schemeClr val="accent2">
                    <a:lumMod val="75000"/>
                  </a:schemeClr>
                </a:solidFill>
              </a:rPr>
              <a:t>Violet Breath:</a:t>
            </a:r>
            <a:r>
              <a:rPr lang="en-US" dirty="0">
                <a:solidFill>
                  <a:schemeClr val="accent2">
                    <a:lumMod val="75000"/>
                  </a:schemeClr>
                </a:solidFill>
              </a:rPr>
              <a:t>  Bring your tongue to the top of your mouth, contract the Hui Yin point and do the Violet Breath.  (Remember, you must continue holding the Hui Yin point and continue to keep your tongue touching the top of your mouth throughout the remainder of the attunement.)  Open your hands and exhale into the crown chakra, picturing the Tibetan Dai Ko Mio (TDKM) moving from the middle of your head, out with your breath and into the student’s crown chakra.  Then motion the TDKM to the base of the skull in  and finally the base of the skull.  As you do this say, Dai Ko Myo three times in a mantra like fashion to yourself, once in each position.</a:t>
            </a:r>
            <a:endParaRPr lang="en-US" dirty="0"/>
          </a:p>
        </p:txBody>
      </p:sp>
      <p:pic>
        <p:nvPicPr>
          <p:cNvPr id="3" name="Picture 2" descr="A close-up of a book&#10;&#10;AI-generated content may be incorrect.">
            <a:extLst>
              <a:ext uri="{FF2B5EF4-FFF2-40B4-BE49-F238E27FC236}">
                <a16:creationId xmlns:a16="http://schemas.microsoft.com/office/drawing/2014/main" id="{FFAA9157-6808-FD3C-DE12-5594315DE934}"/>
              </a:ext>
            </a:extLst>
          </p:cNvPr>
          <p:cNvPicPr>
            <a:picLocks noChangeAspect="1"/>
          </p:cNvPicPr>
          <p:nvPr/>
        </p:nvPicPr>
        <p:blipFill rotWithShape="1">
          <a:blip r:embed="rId10">
            <a:extLst>
              <a:ext uri="{28A0092B-C50C-407E-A947-70E740481C1C}">
                <a14:useLocalDpi xmlns:a14="http://schemas.microsoft.com/office/drawing/2010/main" val="0"/>
              </a:ext>
            </a:extLst>
          </a:blip>
          <a:srcRect l="25987" t="7447" r="50000" b="9647"/>
          <a:stretch>
            <a:fillRect/>
          </a:stretch>
        </p:blipFill>
        <p:spPr bwMode="auto">
          <a:xfrm rot="16200000">
            <a:off x="5361971" y="3925366"/>
            <a:ext cx="989254" cy="4557968"/>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A7F98F83-2EE5-DEEA-3DD4-6DE6092086D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98904" y="5816734"/>
            <a:ext cx="447675" cy="895350"/>
          </a:xfrm>
          <a:prstGeom prst="rect">
            <a:avLst/>
          </a:prstGeom>
        </p:spPr>
      </p:pic>
    </p:spTree>
    <p:extLst>
      <p:ext uri="{BB962C8B-B14F-4D97-AF65-F5344CB8AC3E}">
        <p14:creationId xmlns:p14="http://schemas.microsoft.com/office/powerpoint/2010/main" val="209128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3"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4" name="Oval 13">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Freeform: Shape 24">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Freeform: Shape 25">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7" name="Oval 26">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30" name="Rectangle 29">
            <a:extLst>
              <a:ext uri="{FF2B5EF4-FFF2-40B4-BE49-F238E27FC236}">
                <a16:creationId xmlns:a16="http://schemas.microsoft.com/office/drawing/2014/main" id="{DA92FA62-7A45-4F89-A245-0BA05F754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979E52E1-CB55-4954-96F6-B863715C8D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34" name="decorative circles">
            <a:extLst>
              <a:ext uri="{FF2B5EF4-FFF2-40B4-BE49-F238E27FC236}">
                <a16:creationId xmlns:a16="http://schemas.microsoft.com/office/drawing/2014/main" id="{40839DED-D13B-4FE2-AF8E-2113D887C8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93625" y="927887"/>
            <a:ext cx="3205279" cy="2727847"/>
            <a:chOff x="7893625" y="927887"/>
            <a:chExt cx="3205279" cy="2727847"/>
          </a:xfrm>
        </p:grpSpPr>
        <p:sp>
          <p:nvSpPr>
            <p:cNvPr id="35" name="Oval 34">
              <a:extLst>
                <a:ext uri="{FF2B5EF4-FFF2-40B4-BE49-F238E27FC236}">
                  <a16:creationId xmlns:a16="http://schemas.microsoft.com/office/drawing/2014/main" id="{F92EEB2D-48A0-4F55-A27D-1CF0340DFC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93625" y="3428999"/>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FE0FA48-3E56-41E4-9D69-E3075231E1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5295" y="2842228"/>
              <a:ext cx="466441" cy="466441"/>
            </a:xfrm>
            <a:prstGeom prst="ellipse">
              <a:avLst/>
            </a:prstGeom>
            <a:solidFill>
              <a:schemeClr val="tx2">
                <a:lumMod val="50000"/>
                <a:lumOff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8BEA43D-D342-4D53-BA39-19D2CB43FF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35619" y="296208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2D01AFA7-D179-4686-A37D-4F22F25F6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4744" y="927887"/>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E4F3AB-9E00-4A6B-8288-47C92E425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7963" y="1870595"/>
              <a:ext cx="346588" cy="3465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E8CD149C-82EF-419B-8302-7FC6B3F77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7963" y="2560850"/>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1">
            <a:extLst>
              <a:ext uri="{FF2B5EF4-FFF2-40B4-BE49-F238E27FC236}">
                <a16:creationId xmlns:a16="http://schemas.microsoft.com/office/drawing/2014/main" id="{617BF969-E9DF-46D8-B8CA-E33DFD3EE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2678" y="1"/>
            <a:ext cx="2661680" cy="2424023"/>
          </a:xfrm>
          <a:custGeom>
            <a:avLst/>
            <a:gdLst>
              <a:gd name="connsiteX0" fmla="*/ 572886 w 2661680"/>
              <a:gd name="connsiteY0" fmla="*/ 0 h 2424023"/>
              <a:gd name="connsiteX1" fmla="*/ 2088794 w 2661680"/>
              <a:gd name="connsiteY1" fmla="*/ 0 h 2424023"/>
              <a:gd name="connsiteX2" fmla="*/ 2177378 w 2661680"/>
              <a:gd name="connsiteY2" fmla="*/ 66242 h 2424023"/>
              <a:gd name="connsiteX3" fmla="*/ 2661680 w 2661680"/>
              <a:gd name="connsiteY3" fmla="*/ 1093183 h 2424023"/>
              <a:gd name="connsiteX4" fmla="*/ 1330840 w 2661680"/>
              <a:gd name="connsiteY4" fmla="*/ 2424023 h 2424023"/>
              <a:gd name="connsiteX5" fmla="*/ 0 w 2661680"/>
              <a:gd name="connsiteY5" fmla="*/ 1093183 h 2424023"/>
              <a:gd name="connsiteX6" fmla="*/ 484302 w 2661680"/>
              <a:gd name="connsiteY6" fmla="*/ 66242 h 242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1680" h="2424023">
                <a:moveTo>
                  <a:pt x="572886" y="0"/>
                </a:moveTo>
                <a:lnTo>
                  <a:pt x="2088794" y="0"/>
                </a:lnTo>
                <a:lnTo>
                  <a:pt x="2177378" y="66242"/>
                </a:lnTo>
                <a:cubicBezTo>
                  <a:pt x="2473153" y="310338"/>
                  <a:pt x="2661680" y="679744"/>
                  <a:pt x="2661680" y="1093183"/>
                </a:cubicBezTo>
                <a:cubicBezTo>
                  <a:pt x="2661680" y="1828186"/>
                  <a:pt x="2065843" y="2424023"/>
                  <a:pt x="1330840" y="2424023"/>
                </a:cubicBezTo>
                <a:cubicBezTo>
                  <a:pt x="595837" y="2424023"/>
                  <a:pt x="0" y="1828186"/>
                  <a:pt x="0" y="1093183"/>
                </a:cubicBezTo>
                <a:cubicBezTo>
                  <a:pt x="0" y="679744"/>
                  <a:pt x="188527" y="310338"/>
                  <a:pt x="484302" y="66242"/>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Graphic 43">
            <a:extLst>
              <a:ext uri="{FF2B5EF4-FFF2-40B4-BE49-F238E27FC236}">
                <a16:creationId xmlns:a16="http://schemas.microsoft.com/office/drawing/2014/main" id="{C1C4116E-4CD4-4955-81AE-E8A0181D79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l="14001" t="19460" r="12288" b="12942"/>
          <a:stretch/>
        </p:blipFill>
        <p:spPr>
          <a:xfrm flipH="1">
            <a:off x="7867965" y="28139"/>
            <a:ext cx="2581855" cy="2367745"/>
          </a:xfrm>
          <a:prstGeom prst="rect">
            <a:avLst/>
          </a:prstGeom>
        </p:spPr>
      </p:pic>
      <p:sp>
        <p:nvSpPr>
          <p:cNvPr id="46" name="Oval 2">
            <a:extLst>
              <a:ext uri="{FF2B5EF4-FFF2-40B4-BE49-F238E27FC236}">
                <a16:creationId xmlns:a16="http://schemas.microsoft.com/office/drawing/2014/main" id="{0A431FA1-4FB8-4CB5-AB06-09E989A31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7628" y="2906802"/>
            <a:ext cx="4051324" cy="3951198"/>
          </a:xfrm>
          <a:custGeom>
            <a:avLst/>
            <a:gdLst>
              <a:gd name="connsiteX0" fmla="*/ 2361523 w 4051324"/>
              <a:gd name="connsiteY0" fmla="*/ 0 h 3951198"/>
              <a:gd name="connsiteX1" fmla="*/ 4031372 w 4051324"/>
              <a:gd name="connsiteY1" fmla="*/ 691674 h 3951198"/>
              <a:gd name="connsiteX2" fmla="*/ 4051324 w 4051324"/>
              <a:gd name="connsiteY2" fmla="*/ 713627 h 3951198"/>
              <a:gd name="connsiteX3" fmla="*/ 4051324 w 4051324"/>
              <a:gd name="connsiteY3" fmla="*/ 3951198 h 3951198"/>
              <a:gd name="connsiteX4" fmla="*/ 618807 w 4051324"/>
              <a:gd name="connsiteY4" fmla="*/ 3951198 h 3951198"/>
              <a:gd name="connsiteX5" fmla="*/ 539257 w 4051324"/>
              <a:gd name="connsiteY5" fmla="*/ 3863671 h 3951198"/>
              <a:gd name="connsiteX6" fmla="*/ 0 w 4051324"/>
              <a:gd name="connsiteY6" fmla="*/ 2361523 h 3951198"/>
              <a:gd name="connsiteX7" fmla="*/ 2361523 w 4051324"/>
              <a:gd name="connsiteY7" fmla="*/ 0 h 395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1324" h="3951198">
                <a:moveTo>
                  <a:pt x="2361523" y="0"/>
                </a:moveTo>
                <a:cubicBezTo>
                  <a:pt x="3013639" y="0"/>
                  <a:pt x="3604020" y="264323"/>
                  <a:pt x="4031372" y="691674"/>
                </a:cubicBezTo>
                <a:lnTo>
                  <a:pt x="4051324" y="713627"/>
                </a:lnTo>
                <a:lnTo>
                  <a:pt x="4051324" y="3951198"/>
                </a:lnTo>
                <a:lnTo>
                  <a:pt x="618807" y="3951198"/>
                </a:lnTo>
                <a:lnTo>
                  <a:pt x="539257" y="3863671"/>
                </a:lnTo>
                <a:cubicBezTo>
                  <a:pt x="202372" y="3455461"/>
                  <a:pt x="0" y="2932125"/>
                  <a:pt x="0" y="2361523"/>
                </a:cubicBezTo>
                <a:cubicBezTo>
                  <a:pt x="0" y="1057290"/>
                  <a:pt x="1057290" y="0"/>
                  <a:pt x="2361523"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47">
            <a:extLst>
              <a:ext uri="{FF2B5EF4-FFF2-40B4-BE49-F238E27FC236}">
                <a16:creationId xmlns:a16="http://schemas.microsoft.com/office/drawing/2014/main" id="{5568B90D-1554-4791-ACD8-CA2511F62A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l="18631" t="18963" r="52721" b="17441"/>
          <a:stretch/>
        </p:blipFill>
        <p:spPr>
          <a:xfrm>
            <a:off x="10854666" y="0"/>
            <a:ext cx="1334286" cy="2962082"/>
          </a:xfrm>
          <a:prstGeom prst="rect">
            <a:avLst/>
          </a:prstGeom>
        </p:spPr>
      </p:pic>
      <p:pic>
        <p:nvPicPr>
          <p:cNvPr id="50" name="Graphic 49">
            <a:extLst>
              <a:ext uri="{FF2B5EF4-FFF2-40B4-BE49-F238E27FC236}">
                <a16:creationId xmlns:a16="http://schemas.microsoft.com/office/drawing/2014/main" id="{B0791895-5729-444A-BF43-B325E066B2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23564" y="3067768"/>
            <a:ext cx="3790232" cy="3790232"/>
          </a:xfrm>
          <a:prstGeom prst="rect">
            <a:avLst/>
          </a:prstGeom>
        </p:spPr>
      </p:pic>
      <p:sp>
        <p:nvSpPr>
          <p:cNvPr id="2" name="TextBox 1">
            <a:extLst>
              <a:ext uri="{FF2B5EF4-FFF2-40B4-BE49-F238E27FC236}">
                <a16:creationId xmlns:a16="http://schemas.microsoft.com/office/drawing/2014/main" id="{945D9A10-D468-8446-3534-35C79FCC5E3B}"/>
              </a:ext>
            </a:extLst>
          </p:cNvPr>
          <p:cNvSpPr txBox="1"/>
          <p:nvPr/>
        </p:nvSpPr>
        <p:spPr>
          <a:xfrm>
            <a:off x="218479" y="309929"/>
            <a:ext cx="7762602" cy="5355312"/>
          </a:xfrm>
          <a:prstGeom prst="rect">
            <a:avLst/>
          </a:prstGeom>
          <a:noFill/>
        </p:spPr>
        <p:txBody>
          <a:bodyPr wrap="square" rtlCol="0">
            <a:spAutoFit/>
          </a:bodyPr>
          <a:lstStyle/>
          <a:p>
            <a:pPr lvl="0"/>
            <a:r>
              <a:rPr lang="en-US" b="1" dirty="0">
                <a:solidFill>
                  <a:schemeClr val="accent2">
                    <a:lumMod val="75000"/>
                  </a:schemeClr>
                </a:solidFill>
              </a:rPr>
              <a:t>Part 1 Continued…</a:t>
            </a:r>
          </a:p>
          <a:p>
            <a:pPr lvl="0"/>
            <a:r>
              <a:rPr lang="en-US" b="1" dirty="0">
                <a:solidFill>
                  <a:schemeClr val="accent2">
                    <a:lumMod val="75000"/>
                  </a:schemeClr>
                </a:solidFill>
              </a:rPr>
              <a:t>4.  Symbols:</a:t>
            </a:r>
            <a:r>
              <a:rPr lang="en-US" dirty="0">
                <a:solidFill>
                  <a:schemeClr val="accent2">
                    <a:lumMod val="75000"/>
                  </a:schemeClr>
                </a:solidFill>
              </a:rPr>
              <a:t>  Continue to hold the space and draw the Usui Dai Ko Myo (UDKM) over the head vertically.  Then motion the UDKM to the base of the skull in three steps by pointing to the crown chakra, then the center of the head and finally the base of the skull.  As you do this say, Dai Ko Myo three times in mantra like fashion to yourself, once at each position.  </a:t>
            </a:r>
          </a:p>
          <a:p>
            <a:pPr lvl="0"/>
            <a:r>
              <a:rPr lang="en-US" b="1" dirty="0">
                <a:solidFill>
                  <a:schemeClr val="accent2">
                    <a:lumMod val="75000"/>
                  </a:schemeClr>
                </a:solidFill>
              </a:rPr>
              <a:t>5.  Repeat </a:t>
            </a:r>
            <a:r>
              <a:rPr lang="en-US" dirty="0">
                <a:solidFill>
                  <a:schemeClr val="accent2">
                    <a:lumMod val="75000"/>
                  </a:schemeClr>
                </a:solidFill>
              </a:rPr>
              <a:t>step four with Sei Heki and Hon Sha Ze Sho Nen.  (Note that you temporarily skipped </a:t>
            </a:r>
            <a:r>
              <a:rPr lang="en-US" dirty="0" err="1">
                <a:solidFill>
                  <a:schemeClr val="accent2">
                    <a:lumMod val="75000"/>
                  </a:schemeClr>
                </a:solidFill>
              </a:rPr>
              <a:t>Choku</a:t>
            </a:r>
            <a:r>
              <a:rPr lang="en-US" dirty="0">
                <a:solidFill>
                  <a:schemeClr val="accent2">
                    <a:lumMod val="75000"/>
                  </a:schemeClr>
                </a:solidFill>
              </a:rPr>
              <a:t> Rei.)</a:t>
            </a:r>
          </a:p>
          <a:p>
            <a:pPr lvl="0"/>
            <a:r>
              <a:rPr lang="en-US" b="1" dirty="0">
                <a:solidFill>
                  <a:schemeClr val="accent2">
                    <a:lumMod val="75000"/>
                  </a:schemeClr>
                </a:solidFill>
              </a:rPr>
              <a:t>6.  Hands Up:  </a:t>
            </a:r>
            <a:r>
              <a:rPr lang="en-US" dirty="0">
                <a:solidFill>
                  <a:schemeClr val="accent2">
                    <a:lumMod val="75000"/>
                  </a:schemeClr>
                </a:solidFill>
              </a:rPr>
              <a:t>Touch the student’s left shoulder, signaling them to raise their prayer clasped hands to the top of the head.</a:t>
            </a:r>
          </a:p>
          <a:p>
            <a:pPr lvl="0"/>
            <a:r>
              <a:rPr lang="en-US" b="1" dirty="0">
                <a:solidFill>
                  <a:schemeClr val="accent2">
                    <a:lumMod val="75000"/>
                  </a:schemeClr>
                </a:solidFill>
              </a:rPr>
              <a:t>7.  Symbols into Hands:</a:t>
            </a:r>
            <a:r>
              <a:rPr lang="en-US" dirty="0">
                <a:solidFill>
                  <a:schemeClr val="accent2">
                    <a:lumMod val="75000"/>
                  </a:schemeClr>
                </a:solidFill>
              </a:rPr>
              <a:t>  Draw </a:t>
            </a:r>
            <a:r>
              <a:rPr lang="en-US" dirty="0" err="1">
                <a:solidFill>
                  <a:schemeClr val="accent2">
                    <a:lumMod val="75000"/>
                  </a:schemeClr>
                </a:solidFill>
              </a:rPr>
              <a:t>Choku</a:t>
            </a:r>
            <a:r>
              <a:rPr lang="en-US" dirty="0">
                <a:solidFill>
                  <a:schemeClr val="accent2">
                    <a:lumMod val="75000"/>
                  </a:schemeClr>
                </a:solidFill>
              </a:rPr>
              <a:t> Rei in the air over the hands. Then motion “</a:t>
            </a:r>
            <a:r>
              <a:rPr lang="en-US" dirty="0" err="1">
                <a:solidFill>
                  <a:schemeClr val="accent2">
                    <a:lumMod val="75000"/>
                  </a:schemeClr>
                </a:solidFill>
              </a:rPr>
              <a:t>Choku</a:t>
            </a:r>
            <a:r>
              <a:rPr lang="en-US" dirty="0">
                <a:solidFill>
                  <a:schemeClr val="accent2">
                    <a:lumMod val="75000"/>
                  </a:schemeClr>
                </a:solidFill>
              </a:rPr>
              <a:t> Rei” to the base of the skull in three steps by pointing to the hands and the crown and the center of the head and finally the base of the skull.  As you do this say, </a:t>
            </a:r>
            <a:r>
              <a:rPr lang="en-US" dirty="0" err="1">
                <a:solidFill>
                  <a:schemeClr val="accent2">
                    <a:lumMod val="75000"/>
                  </a:schemeClr>
                </a:solidFill>
              </a:rPr>
              <a:t>Choku</a:t>
            </a:r>
            <a:r>
              <a:rPr lang="en-US" dirty="0">
                <a:solidFill>
                  <a:schemeClr val="accent2">
                    <a:lumMod val="75000"/>
                  </a:schemeClr>
                </a:solidFill>
              </a:rPr>
              <a:t> Rei three times in a mantra like fashion, once in each position.</a:t>
            </a:r>
          </a:p>
          <a:p>
            <a:pPr lvl="0"/>
            <a:r>
              <a:rPr lang="en-US" b="1" dirty="0">
                <a:solidFill>
                  <a:schemeClr val="accent2">
                    <a:lumMod val="75000"/>
                  </a:schemeClr>
                </a:solidFill>
              </a:rPr>
              <a:t>8.  Return Hands:</a:t>
            </a:r>
            <a:r>
              <a:rPr lang="en-US" dirty="0">
                <a:solidFill>
                  <a:schemeClr val="accent2">
                    <a:lumMod val="75000"/>
                  </a:schemeClr>
                </a:solidFill>
              </a:rPr>
              <a:t>  Gently move the student’s hands from the top of their head, back down to the front of their heart.</a:t>
            </a:r>
          </a:p>
          <a:p>
            <a:endParaRPr lang="en-US" b="1" dirty="0">
              <a:solidFill>
                <a:schemeClr val="accent2">
                  <a:lumMod val="75000"/>
                </a:schemeClr>
              </a:solidFill>
            </a:endParaRPr>
          </a:p>
          <a:p>
            <a:r>
              <a:rPr lang="en-US" b="1" dirty="0">
                <a:solidFill>
                  <a:schemeClr val="accent2">
                    <a:lumMod val="75000"/>
                  </a:schemeClr>
                </a:solidFill>
              </a:rPr>
              <a:t>Complete this process with each person, then move to the front and proceed with part two.</a:t>
            </a:r>
            <a:endParaRPr lang="en-US" dirty="0"/>
          </a:p>
        </p:txBody>
      </p:sp>
      <p:pic>
        <p:nvPicPr>
          <p:cNvPr id="3" name="Picture 2" descr="A close-up of a book&#10;&#10;AI-generated content may be incorrect.">
            <a:extLst>
              <a:ext uri="{FF2B5EF4-FFF2-40B4-BE49-F238E27FC236}">
                <a16:creationId xmlns:a16="http://schemas.microsoft.com/office/drawing/2014/main" id="{427F896F-58FB-2B35-50AA-2538A12CA6F3}"/>
              </a:ext>
            </a:extLst>
          </p:cNvPr>
          <p:cNvPicPr>
            <a:picLocks noChangeAspect="1"/>
          </p:cNvPicPr>
          <p:nvPr/>
        </p:nvPicPr>
        <p:blipFill rotWithShape="1">
          <a:blip r:embed="rId8">
            <a:extLst>
              <a:ext uri="{28A0092B-C50C-407E-A947-70E740481C1C}">
                <a14:useLocalDpi xmlns:a14="http://schemas.microsoft.com/office/drawing/2010/main" val="0"/>
              </a:ext>
            </a:extLst>
          </a:blip>
          <a:srcRect l="25987" t="7447" r="50000" b="9647"/>
          <a:stretch>
            <a:fillRect/>
          </a:stretch>
        </p:blipFill>
        <p:spPr bwMode="auto">
          <a:xfrm rot="16200000">
            <a:off x="2252567" y="3792158"/>
            <a:ext cx="989254" cy="4557968"/>
          </a:xfrm>
          <a:prstGeom prst="rect">
            <a:avLst/>
          </a:prstGeom>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29D7FD91-5EBD-57B8-B0FC-7A4AD2E6F5A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54626" y="5692509"/>
            <a:ext cx="447675" cy="895350"/>
          </a:xfrm>
          <a:prstGeom prst="rect">
            <a:avLst/>
          </a:prstGeom>
        </p:spPr>
      </p:pic>
    </p:spTree>
    <p:extLst>
      <p:ext uri="{BB962C8B-B14F-4D97-AF65-F5344CB8AC3E}">
        <p14:creationId xmlns:p14="http://schemas.microsoft.com/office/powerpoint/2010/main" val="1734869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2"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3" name="Oval 12">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Freeform: Shape 24">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Oval 25">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9" name="Rectangle 28">
            <a:extLst>
              <a:ext uri="{FF2B5EF4-FFF2-40B4-BE49-F238E27FC236}">
                <a16:creationId xmlns:a16="http://schemas.microsoft.com/office/drawing/2014/main" id="{ED16AD6D-7FC0-435B-AB5F-98DA2190C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28B727F3-FF58-4343-ACEE-2174D5989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33" name="Decorative Circles">
            <a:extLst>
              <a:ext uri="{FF2B5EF4-FFF2-40B4-BE49-F238E27FC236}">
                <a16:creationId xmlns:a16="http://schemas.microsoft.com/office/drawing/2014/main" id="{4DB68B21-F855-4148-AD7C-795E902A7F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484" y="236341"/>
            <a:ext cx="10677791" cy="4262956"/>
            <a:chOff x="767484" y="236341"/>
            <a:chExt cx="10677791" cy="4262956"/>
          </a:xfrm>
        </p:grpSpPr>
        <p:sp>
          <p:nvSpPr>
            <p:cNvPr id="34" name="Oval 33">
              <a:extLst>
                <a:ext uri="{FF2B5EF4-FFF2-40B4-BE49-F238E27FC236}">
                  <a16:creationId xmlns:a16="http://schemas.microsoft.com/office/drawing/2014/main" id="{A8FE8A9D-61A5-4729-A73B-267B9BE58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9767" y="3283228"/>
              <a:ext cx="226735" cy="22673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E3399E0-5F4E-4D62-8091-A0AA8DAA7B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13359" y="386135"/>
              <a:ext cx="466441" cy="46644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51781BEF-3C20-4A56-889B-BB417F6A3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90699"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08F0DD55-BEC3-46E7-84ED-00CB94AC04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7484" y="2755518"/>
              <a:ext cx="466441" cy="466441"/>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FFEF100-17D7-4C78-A7C3-B6C8B72E85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31908" y="3813254"/>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294263B-2870-4828-96FD-00C2A3628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75095" y="3592374"/>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D8A94EBD-B5CB-4D31-A42E-E68B0D25BF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4104" y="4385930"/>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2">
            <a:extLst>
              <a:ext uri="{FF2B5EF4-FFF2-40B4-BE49-F238E27FC236}">
                <a16:creationId xmlns:a16="http://schemas.microsoft.com/office/drawing/2014/main" id="{5F7F20D7-57B2-4CF8-AF7D-90D6A5E1F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474" y="305966"/>
            <a:ext cx="2051331" cy="2051331"/>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Graphic 43">
            <a:extLst>
              <a:ext uri="{FF2B5EF4-FFF2-40B4-BE49-F238E27FC236}">
                <a16:creationId xmlns:a16="http://schemas.microsoft.com/office/drawing/2014/main" id="{05AC83E9-3498-4F8F-84F8-2E22FE72E3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6399" y="319698"/>
            <a:ext cx="2037600" cy="2037600"/>
          </a:xfrm>
          <a:prstGeom prst="rect">
            <a:avLst/>
          </a:prstGeom>
        </p:spPr>
      </p:pic>
      <p:sp>
        <p:nvSpPr>
          <p:cNvPr id="46" name="Oval 1">
            <a:extLst>
              <a:ext uri="{FF2B5EF4-FFF2-40B4-BE49-F238E27FC236}">
                <a16:creationId xmlns:a16="http://schemas.microsoft.com/office/drawing/2014/main" id="{6832CB48-19E2-438E-B5D1-126B6228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8580" y="0"/>
            <a:ext cx="2733089" cy="2357297"/>
          </a:xfrm>
          <a:custGeom>
            <a:avLst/>
            <a:gdLst>
              <a:gd name="connsiteX0" fmla="*/ 288659 w 3192131"/>
              <a:gd name="connsiteY0" fmla="*/ 0 h 2753222"/>
              <a:gd name="connsiteX1" fmla="*/ 3192131 w 3192131"/>
              <a:gd name="connsiteY1" fmla="*/ 0 h 2753222"/>
              <a:gd name="connsiteX2" fmla="*/ 3192131 w 3192131"/>
              <a:gd name="connsiteY2" fmla="*/ 2058956 h 2753222"/>
              <a:gd name="connsiteX3" fmla="*/ 3158043 w 3192131"/>
              <a:gd name="connsiteY3" fmla="*/ 2104541 h 2753222"/>
              <a:gd name="connsiteX4" fmla="*/ 1782545 w 3192131"/>
              <a:gd name="connsiteY4" fmla="*/ 2753222 h 2753222"/>
              <a:gd name="connsiteX5" fmla="*/ 0 w 3192131"/>
              <a:gd name="connsiteY5" fmla="*/ 970677 h 2753222"/>
              <a:gd name="connsiteX6" fmla="*/ 215144 w 3192131"/>
              <a:gd name="connsiteY6" fmla="*/ 121011 h 275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2131" h="2753222">
                <a:moveTo>
                  <a:pt x="288659" y="0"/>
                </a:moveTo>
                <a:lnTo>
                  <a:pt x="3192131" y="0"/>
                </a:lnTo>
                <a:lnTo>
                  <a:pt x="3192131" y="2058956"/>
                </a:lnTo>
                <a:lnTo>
                  <a:pt x="3158043" y="2104541"/>
                </a:lnTo>
                <a:cubicBezTo>
                  <a:pt x="2831098" y="2500707"/>
                  <a:pt x="2336311" y="2753222"/>
                  <a:pt x="1782545" y="2753222"/>
                </a:cubicBezTo>
                <a:cubicBezTo>
                  <a:pt x="798073" y="2753222"/>
                  <a:pt x="0" y="1955149"/>
                  <a:pt x="0" y="970677"/>
                </a:cubicBezTo>
                <a:cubicBezTo>
                  <a:pt x="0" y="663030"/>
                  <a:pt x="77937" y="373585"/>
                  <a:pt x="215144" y="121011"/>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47">
            <a:extLst>
              <a:ext uri="{FF2B5EF4-FFF2-40B4-BE49-F238E27FC236}">
                <a16:creationId xmlns:a16="http://schemas.microsoft.com/office/drawing/2014/main" id="{548560FE-8DD7-4FBB-A597-9902F385AA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l="18631" t="30907" r="23362" b="17441"/>
          <a:stretch/>
        </p:blipFill>
        <p:spPr>
          <a:xfrm>
            <a:off x="9573575" y="-4327"/>
            <a:ext cx="2668147" cy="2375897"/>
          </a:xfrm>
          <a:prstGeom prst="rect">
            <a:avLst/>
          </a:prstGeom>
        </p:spPr>
      </p:pic>
      <p:sp>
        <p:nvSpPr>
          <p:cNvPr id="50" name="Oval 3">
            <a:extLst>
              <a:ext uri="{FF2B5EF4-FFF2-40B4-BE49-F238E27FC236}">
                <a16:creationId xmlns:a16="http://schemas.microsoft.com/office/drawing/2014/main" id="{F4B85B88-409F-4670-A4FF-5C58623B7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rot="16200000">
            <a:off x="-639576" y="4068576"/>
            <a:ext cx="2914772" cy="1635620"/>
          </a:xfrm>
          <a:custGeom>
            <a:avLst/>
            <a:gdLst>
              <a:gd name="connsiteX0" fmla="*/ 18128 w 4408870"/>
              <a:gd name="connsiteY0" fmla="*/ 0 h 2474031"/>
              <a:gd name="connsiteX1" fmla="*/ 4390742 w 4408870"/>
              <a:gd name="connsiteY1" fmla="*/ 0 h 2474031"/>
              <a:gd name="connsiteX2" fmla="*/ 4397489 w 4408870"/>
              <a:gd name="connsiteY2" fmla="*/ 44205 h 2474031"/>
              <a:gd name="connsiteX3" fmla="*/ 4408870 w 4408870"/>
              <a:gd name="connsiteY3" fmla="*/ 269596 h 2474031"/>
              <a:gd name="connsiteX4" fmla="*/ 2204435 w 4408870"/>
              <a:gd name="connsiteY4" fmla="*/ 2474031 h 2474031"/>
              <a:gd name="connsiteX5" fmla="*/ 0 w 4408870"/>
              <a:gd name="connsiteY5" fmla="*/ 269596 h 2474031"/>
              <a:gd name="connsiteX6" fmla="*/ 11381 w 4408870"/>
              <a:gd name="connsiteY6" fmla="*/ 44205 h 247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8870" h="2474031">
                <a:moveTo>
                  <a:pt x="18128" y="0"/>
                </a:moveTo>
                <a:lnTo>
                  <a:pt x="4390742" y="0"/>
                </a:lnTo>
                <a:lnTo>
                  <a:pt x="4397489" y="44205"/>
                </a:lnTo>
                <a:cubicBezTo>
                  <a:pt x="4405015" y="118312"/>
                  <a:pt x="4408870" y="193504"/>
                  <a:pt x="4408870" y="269596"/>
                </a:cubicBezTo>
                <a:cubicBezTo>
                  <a:pt x="4408870" y="1487072"/>
                  <a:pt x="3421911" y="2474031"/>
                  <a:pt x="2204435" y="2474031"/>
                </a:cubicBezTo>
                <a:cubicBezTo>
                  <a:pt x="986959" y="2474031"/>
                  <a:pt x="0" y="1487072"/>
                  <a:pt x="0" y="269596"/>
                </a:cubicBezTo>
                <a:cubicBezTo>
                  <a:pt x="0" y="193504"/>
                  <a:pt x="3855" y="118312"/>
                  <a:pt x="11381" y="44205"/>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51">
            <a:extLst>
              <a:ext uri="{FF2B5EF4-FFF2-40B4-BE49-F238E27FC236}">
                <a16:creationId xmlns:a16="http://schemas.microsoft.com/office/drawing/2014/main" id="{66265FF8-949A-452A-882B-BDD3320900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7"/>
              </a:ext>
            </a:extLst>
          </a:blip>
          <a:srcRect l="45737" t="12146" r="12288" b="12942"/>
          <a:stretch/>
        </p:blipFill>
        <p:spPr>
          <a:xfrm>
            <a:off x="0" y="3409035"/>
            <a:ext cx="1633210" cy="2914772"/>
          </a:xfrm>
          <a:prstGeom prst="rect">
            <a:avLst/>
          </a:prstGeom>
        </p:spPr>
      </p:pic>
      <p:sp>
        <p:nvSpPr>
          <p:cNvPr id="54" name="Oval 4">
            <a:extLst>
              <a:ext uri="{FF2B5EF4-FFF2-40B4-BE49-F238E27FC236}">
                <a16:creationId xmlns:a16="http://schemas.microsoft.com/office/drawing/2014/main" id="{52B7F1A1-8894-44DC-8FCC-6CE9F127AA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9994790" y="4395252"/>
            <a:ext cx="2216879" cy="2462747"/>
          </a:xfrm>
          <a:custGeom>
            <a:avLst/>
            <a:gdLst>
              <a:gd name="connsiteX0" fmla="*/ 2133985 w 3086667"/>
              <a:gd name="connsiteY0" fmla="*/ 0 h 3429000"/>
              <a:gd name="connsiteX1" fmla="*/ 2964628 w 3086667"/>
              <a:gd name="connsiteY1" fmla="*/ 167699 h 3429000"/>
              <a:gd name="connsiteX2" fmla="*/ 3086667 w 3086667"/>
              <a:gd name="connsiteY2" fmla="*/ 226489 h 3429000"/>
              <a:gd name="connsiteX3" fmla="*/ 3086667 w 3086667"/>
              <a:gd name="connsiteY3" fmla="*/ 3429000 h 3429000"/>
              <a:gd name="connsiteX4" fmla="*/ 440639 w 3086667"/>
              <a:gd name="connsiteY4" fmla="*/ 3429000 h 3429000"/>
              <a:gd name="connsiteX5" fmla="*/ 364451 w 3086667"/>
              <a:gd name="connsiteY5" fmla="*/ 3327116 h 3429000"/>
              <a:gd name="connsiteX6" fmla="*/ 0 w 3086667"/>
              <a:gd name="connsiteY6" fmla="*/ 2133985 h 3429000"/>
              <a:gd name="connsiteX7" fmla="*/ 2133985 w 3086667"/>
              <a:gd name="connsiteY7"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667" h="3429000">
                <a:moveTo>
                  <a:pt x="2133985" y="0"/>
                </a:moveTo>
                <a:cubicBezTo>
                  <a:pt x="2428627" y="0"/>
                  <a:pt x="2709322" y="59714"/>
                  <a:pt x="2964628" y="167699"/>
                </a:cubicBezTo>
                <a:lnTo>
                  <a:pt x="3086667" y="226489"/>
                </a:lnTo>
                <a:lnTo>
                  <a:pt x="3086667" y="3429000"/>
                </a:lnTo>
                <a:lnTo>
                  <a:pt x="440639" y="3429000"/>
                </a:lnTo>
                <a:lnTo>
                  <a:pt x="364451" y="3327116"/>
                </a:lnTo>
                <a:cubicBezTo>
                  <a:pt x="134356" y="2986530"/>
                  <a:pt x="0" y="2575948"/>
                  <a:pt x="0" y="2133985"/>
                </a:cubicBezTo>
                <a:cubicBezTo>
                  <a:pt x="0" y="955418"/>
                  <a:pt x="955418" y="0"/>
                  <a:pt x="2133985"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schemeClr val="bg1"/>
              </a:solidFill>
              <a:latin typeface="+mj-lt"/>
            </a:endParaRPr>
          </a:p>
        </p:txBody>
      </p:sp>
      <p:pic>
        <p:nvPicPr>
          <p:cNvPr id="56" name="Graphic 55">
            <a:extLst>
              <a:ext uri="{FF2B5EF4-FFF2-40B4-BE49-F238E27FC236}">
                <a16:creationId xmlns:a16="http://schemas.microsoft.com/office/drawing/2014/main" id="{6FEF5495-925E-4DBE-A677-EF910F8266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8">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9"/>
              </a:ext>
            </a:extLst>
          </a:blip>
          <a:srcRect l="11935" t="10861" r="33955" b="27347"/>
          <a:stretch/>
        </p:blipFill>
        <p:spPr>
          <a:xfrm>
            <a:off x="9972468" y="4341999"/>
            <a:ext cx="2239201" cy="2525322"/>
          </a:xfrm>
          <a:prstGeom prst="rect">
            <a:avLst/>
          </a:prstGeom>
        </p:spPr>
      </p:pic>
      <p:sp>
        <p:nvSpPr>
          <p:cNvPr id="2" name="TextBox 1">
            <a:extLst>
              <a:ext uri="{FF2B5EF4-FFF2-40B4-BE49-F238E27FC236}">
                <a16:creationId xmlns:a16="http://schemas.microsoft.com/office/drawing/2014/main" id="{8C97E1A8-CDF2-CA03-2705-DC62D84CDC46}"/>
              </a:ext>
            </a:extLst>
          </p:cNvPr>
          <p:cNvSpPr txBox="1"/>
          <p:nvPr/>
        </p:nvSpPr>
        <p:spPr>
          <a:xfrm>
            <a:off x="2581805" y="1797627"/>
            <a:ext cx="7073415" cy="4524315"/>
          </a:xfrm>
          <a:prstGeom prst="rect">
            <a:avLst/>
          </a:prstGeom>
          <a:noFill/>
        </p:spPr>
        <p:txBody>
          <a:bodyPr wrap="square" rtlCol="0">
            <a:spAutoFit/>
          </a:bodyPr>
          <a:lstStyle/>
          <a:p>
            <a:r>
              <a:rPr lang="en-US" b="1" dirty="0">
                <a:solidFill>
                  <a:schemeClr val="accent2">
                    <a:lumMod val="75000"/>
                  </a:schemeClr>
                </a:solidFill>
              </a:rPr>
              <a:t>Part Two</a:t>
            </a:r>
            <a:endParaRPr lang="en-US" dirty="0">
              <a:solidFill>
                <a:schemeClr val="accent2">
                  <a:lumMod val="75000"/>
                </a:schemeClr>
              </a:solidFill>
            </a:endParaRPr>
          </a:p>
          <a:p>
            <a:pPr marL="342900" lvl="0" indent="-342900">
              <a:buFont typeface="+mj-lt"/>
              <a:buAutoNum type="arabicPeriod"/>
            </a:pPr>
            <a:r>
              <a:rPr lang="en-US" b="1" dirty="0">
                <a:solidFill>
                  <a:schemeClr val="accent2">
                    <a:lumMod val="75000"/>
                  </a:schemeClr>
                </a:solidFill>
              </a:rPr>
              <a:t>Symbols into Hands:</a:t>
            </a:r>
            <a:r>
              <a:rPr lang="en-US" dirty="0">
                <a:solidFill>
                  <a:schemeClr val="accent2">
                    <a:lumMod val="75000"/>
                  </a:schemeClr>
                </a:solidFill>
              </a:rPr>
              <a:t>  Move to the front, and open the students’ hands flat then support them with your non-Same with Sei dominant hand.  With your dominant hand, draw </a:t>
            </a:r>
            <a:r>
              <a:rPr lang="en-US" dirty="0" err="1">
                <a:solidFill>
                  <a:schemeClr val="accent2">
                    <a:lumMod val="75000"/>
                  </a:schemeClr>
                </a:solidFill>
              </a:rPr>
              <a:t>Choku</a:t>
            </a:r>
            <a:r>
              <a:rPr lang="en-US" dirty="0">
                <a:solidFill>
                  <a:schemeClr val="accent2">
                    <a:lumMod val="75000"/>
                  </a:schemeClr>
                </a:solidFill>
              </a:rPr>
              <a:t> Rei in the air above the hands.  Picture the symbol moving into the hands as you silently chant “</a:t>
            </a:r>
            <a:r>
              <a:rPr lang="en-US" dirty="0" err="1">
                <a:solidFill>
                  <a:schemeClr val="accent2">
                    <a:lumMod val="75000"/>
                  </a:schemeClr>
                </a:solidFill>
              </a:rPr>
              <a:t>Choku</a:t>
            </a:r>
            <a:r>
              <a:rPr lang="en-US" dirty="0">
                <a:solidFill>
                  <a:schemeClr val="accent2">
                    <a:lumMod val="75000"/>
                  </a:schemeClr>
                </a:solidFill>
              </a:rPr>
              <a:t> Rei” three times and motion the energy in.  Pat the hands three times. </a:t>
            </a:r>
          </a:p>
          <a:p>
            <a:pPr marL="342900" lvl="0" indent="-342900">
              <a:buFont typeface="+mj-lt"/>
              <a:buAutoNum type="arabicPeriod"/>
            </a:pPr>
            <a:r>
              <a:rPr lang="en-US" b="1" dirty="0">
                <a:solidFill>
                  <a:schemeClr val="accent2">
                    <a:lumMod val="75000"/>
                  </a:schemeClr>
                </a:solidFill>
              </a:rPr>
              <a:t>Blow on Hands:</a:t>
            </a:r>
            <a:r>
              <a:rPr lang="en-US" dirty="0">
                <a:solidFill>
                  <a:schemeClr val="accent2">
                    <a:lumMod val="75000"/>
                  </a:schemeClr>
                </a:solidFill>
              </a:rPr>
              <a:t>  Bring the student’s hands together and move them back in front of their heart.  Hold your hands over their hands and blow over the hands, down to the solar plexus, up to the third eye and crown, and back over the hands to the solar plexus, and ending at the hands.</a:t>
            </a:r>
          </a:p>
          <a:p>
            <a:endParaRPr lang="en-US" b="1" dirty="0">
              <a:solidFill>
                <a:schemeClr val="accent2">
                  <a:lumMod val="75000"/>
                </a:schemeClr>
              </a:solidFill>
            </a:endParaRPr>
          </a:p>
          <a:p>
            <a:r>
              <a:rPr lang="en-US" b="1" dirty="0">
                <a:solidFill>
                  <a:schemeClr val="accent2">
                    <a:lumMod val="75000"/>
                  </a:schemeClr>
                </a:solidFill>
              </a:rPr>
              <a:t>Complete the process with each student and continue to Part Three.</a:t>
            </a:r>
          </a:p>
          <a:p>
            <a:r>
              <a:rPr lang="en-US" dirty="0"/>
              <a:t> </a:t>
            </a:r>
          </a:p>
          <a:p>
            <a:endParaRPr lang="en-US" dirty="0"/>
          </a:p>
        </p:txBody>
      </p:sp>
    </p:spTree>
    <p:extLst>
      <p:ext uri="{BB962C8B-B14F-4D97-AF65-F5344CB8AC3E}">
        <p14:creationId xmlns:p14="http://schemas.microsoft.com/office/powerpoint/2010/main" val="1177909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A3D0C5-E3C6-65BA-E8B1-F439FE4BF6C8}"/>
              </a:ext>
            </a:extLst>
          </p:cNvPr>
          <p:cNvSpPr txBox="1"/>
          <p:nvPr/>
        </p:nvSpPr>
        <p:spPr>
          <a:xfrm>
            <a:off x="1517074" y="311727"/>
            <a:ext cx="8520544" cy="6217087"/>
          </a:xfrm>
          <a:prstGeom prst="rect">
            <a:avLst/>
          </a:prstGeom>
          <a:noFill/>
        </p:spPr>
        <p:txBody>
          <a:bodyPr wrap="square" rtlCol="0">
            <a:spAutoFit/>
          </a:bodyPr>
          <a:lstStyle/>
          <a:p>
            <a:r>
              <a:rPr lang="en-US" sz="2000" b="1" dirty="0">
                <a:solidFill>
                  <a:schemeClr val="accent2">
                    <a:lumMod val="75000"/>
                  </a:schemeClr>
                </a:solidFill>
              </a:rPr>
              <a:t>Part Three</a:t>
            </a:r>
            <a:endParaRPr lang="en-US" sz="2000" dirty="0">
              <a:solidFill>
                <a:schemeClr val="accent2">
                  <a:lumMod val="75000"/>
                </a:schemeClr>
              </a:solidFill>
            </a:endParaRPr>
          </a:p>
          <a:p>
            <a:pPr marL="457200" lvl="0" indent="-457200">
              <a:buFont typeface="+mj-lt"/>
              <a:buAutoNum type="arabicPeriod"/>
            </a:pPr>
            <a:r>
              <a:rPr lang="en-US" sz="2000" b="1" dirty="0">
                <a:solidFill>
                  <a:schemeClr val="accent2">
                    <a:lumMod val="75000"/>
                  </a:schemeClr>
                </a:solidFill>
              </a:rPr>
              <a:t>Affirmation:</a:t>
            </a:r>
            <a:r>
              <a:rPr lang="en-US" sz="2000" dirty="0">
                <a:solidFill>
                  <a:schemeClr val="accent2">
                    <a:lumMod val="75000"/>
                  </a:schemeClr>
                </a:solidFill>
              </a:rPr>
              <a:t>  Move behind the student and place your hands on the student’s shoulders and look down through the crown chakra, imagining that you can see all the way down to the root chakra at the base of the spine.  Look for a red ball of fire or imagine one being there in the root chakra.  Place a positive affirmation there such as “You are a successful and confident Reiki healer.” Or “Divine love and wisdom guides and empowers you in your use of Reiki.”  Repeat this three times and imagine you are placing this into the root chakra and intending that it be accepted by the subconscious mind of the student.</a:t>
            </a:r>
          </a:p>
          <a:p>
            <a:pPr marL="457200" lvl="0" indent="-457200">
              <a:buFont typeface="+mj-lt"/>
              <a:buAutoNum type="arabicPeriod"/>
            </a:pPr>
            <a:r>
              <a:rPr lang="en-US" sz="2000" b="1" dirty="0">
                <a:solidFill>
                  <a:schemeClr val="accent2">
                    <a:lumMod val="75000"/>
                  </a:schemeClr>
                </a:solidFill>
              </a:rPr>
              <a:t>Sealing:</a:t>
            </a:r>
            <a:r>
              <a:rPr lang="en-US" sz="2000" dirty="0">
                <a:solidFill>
                  <a:schemeClr val="accent2">
                    <a:lumMod val="75000"/>
                  </a:schemeClr>
                </a:solidFill>
              </a:rPr>
              <a:t>  Bring your hands together placing your thumbs at the base of the skull.  Repeat this phrase three times to yourself:  “I now seal this process with Divine love and wisdom.” while picturing a door with </a:t>
            </a:r>
            <a:r>
              <a:rPr lang="en-US" sz="2000" dirty="0" err="1">
                <a:solidFill>
                  <a:schemeClr val="accent2">
                    <a:lumMod val="75000"/>
                  </a:schemeClr>
                </a:solidFill>
              </a:rPr>
              <a:t>Choku</a:t>
            </a:r>
            <a:r>
              <a:rPr lang="en-US" sz="2000" dirty="0">
                <a:solidFill>
                  <a:schemeClr val="accent2">
                    <a:lumMod val="75000"/>
                  </a:schemeClr>
                </a:solidFill>
              </a:rPr>
              <a:t> Rei on it being closed and locked.  While you do this, intend, will and feel that the process is sealed and complete and the student is now connected directly to Reiki Source.  </a:t>
            </a:r>
          </a:p>
          <a:p>
            <a:pPr marL="457200" lvl="0" indent="-457200">
              <a:buFont typeface="+mj-lt"/>
              <a:buAutoNum type="arabicPeriod"/>
            </a:pPr>
            <a:r>
              <a:rPr lang="en-US" sz="2000" b="1" dirty="0">
                <a:solidFill>
                  <a:schemeClr val="accent2">
                    <a:lumMod val="75000"/>
                  </a:schemeClr>
                </a:solidFill>
              </a:rPr>
              <a:t>Blessing:</a:t>
            </a:r>
            <a:r>
              <a:rPr lang="en-US" sz="2000" dirty="0">
                <a:solidFill>
                  <a:schemeClr val="accent2">
                    <a:lumMod val="75000"/>
                  </a:schemeClr>
                </a:solidFill>
              </a:rPr>
              <a:t>  Place your hands on the students shoulders while feeling that both of you have been blessed by the experience.</a:t>
            </a:r>
          </a:p>
          <a:p>
            <a:pPr marL="457200" lvl="0" indent="-457200">
              <a:buFont typeface="+mj-lt"/>
              <a:buAutoNum type="arabicPeriod"/>
            </a:pPr>
            <a:r>
              <a:rPr lang="en-US" sz="2000" b="1" dirty="0">
                <a:solidFill>
                  <a:schemeClr val="accent2">
                    <a:lumMod val="75000"/>
                  </a:schemeClr>
                </a:solidFill>
              </a:rPr>
              <a:t>Close the Aura:</a:t>
            </a:r>
            <a:r>
              <a:rPr lang="en-US" sz="2000" dirty="0">
                <a:solidFill>
                  <a:schemeClr val="accent2">
                    <a:lumMod val="75000"/>
                  </a:schemeClr>
                </a:solidFill>
              </a:rPr>
              <a:t>  Seal with the Raku Symbol down the back of the student.</a:t>
            </a:r>
          </a:p>
          <a:p>
            <a:endParaRPr lang="en-US" dirty="0"/>
          </a:p>
        </p:txBody>
      </p:sp>
    </p:spTree>
    <p:extLst>
      <p:ext uri="{BB962C8B-B14F-4D97-AF65-F5344CB8AC3E}">
        <p14:creationId xmlns:p14="http://schemas.microsoft.com/office/powerpoint/2010/main" val="3431807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8183E0-58D3-4C7F-97F0-2494113B3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93D7220-9A41-4B89-8A05-2E854925E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pic>
        <p:nvPicPr>
          <p:cNvPr id="6" name="Picture 5" descr="A person holding a globe">
            <a:extLst>
              <a:ext uri="{FF2B5EF4-FFF2-40B4-BE49-F238E27FC236}">
                <a16:creationId xmlns:a16="http://schemas.microsoft.com/office/drawing/2014/main" id="{495E6257-3035-488E-81C0-EA8949B0CDFC}"/>
              </a:ext>
            </a:extLst>
          </p:cNvPr>
          <p:cNvPicPr>
            <a:picLocks noChangeAspect="1"/>
          </p:cNvPicPr>
          <p:nvPr/>
        </p:nvPicPr>
        <p:blipFill rotWithShape="1">
          <a:blip r:embed="rId2">
            <a:alphaModFix amt="35000"/>
          </a:blip>
          <a:srcRect r="-1" b="5438"/>
          <a:stretch/>
        </p:blipFill>
        <p:spPr>
          <a:xfrm>
            <a:off x="1525" y="10"/>
            <a:ext cx="12188951" cy="6857990"/>
          </a:xfrm>
          <a:prstGeom prst="rect">
            <a:avLst/>
          </a:prstGeom>
        </p:spPr>
      </p:pic>
      <p:grpSp>
        <p:nvGrpSpPr>
          <p:cNvPr id="14" name="decorative circles">
            <a:extLst>
              <a:ext uri="{FF2B5EF4-FFF2-40B4-BE49-F238E27FC236}">
                <a16:creationId xmlns:a16="http://schemas.microsoft.com/office/drawing/2014/main" id="{C1F869AB-954B-4EAB-8260-60AE9C8D0C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4102" y="236341"/>
            <a:ext cx="11340713" cy="5464029"/>
            <a:chOff x="314102" y="236341"/>
            <a:chExt cx="11340713" cy="5464029"/>
          </a:xfrm>
        </p:grpSpPr>
        <p:sp>
          <p:nvSpPr>
            <p:cNvPr id="15" name="Oval 14">
              <a:extLst>
                <a:ext uri="{FF2B5EF4-FFF2-40B4-BE49-F238E27FC236}">
                  <a16:creationId xmlns:a16="http://schemas.microsoft.com/office/drawing/2014/main" id="{73902316-BF90-4159-9FD2-6CFCCF7BE2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F0C14E3-3AAA-4BA8-93F9-856D02967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4102"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ECE6F6B-297F-4766-8C04-0960E9960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4AE5C63-0522-4DDF-B67A-5DA271883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4F95A54-2855-4B65-82E3-A9D306CBA1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1535" y="2516671"/>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64F2D59-D40C-482F-BF5E-7FA622D97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DCE1484-E528-418A-9339-8410B8F71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02046" y="539459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471ADFB-A135-4594-B9A3-481A91AE2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8287" y="516071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81CC8D73-17EC-4F38-9EF7-521A5E3B0CDF}"/>
              </a:ext>
            </a:extLst>
          </p:cNvPr>
          <p:cNvSpPr txBox="1"/>
          <p:nvPr/>
        </p:nvSpPr>
        <p:spPr>
          <a:xfrm>
            <a:off x="1599058" y="619355"/>
            <a:ext cx="9061923" cy="5871790"/>
          </a:xfrm>
          <a:prstGeom prst="rect">
            <a:avLst/>
          </a:prstGeom>
        </p:spPr>
        <p:txBody>
          <a:bodyPr vert="horz" lIns="91440" tIns="45720" rIns="91440" bIns="45720" rtlCol="0" anchor="t">
            <a:normAutofit/>
          </a:bodyPr>
          <a:lstStyle/>
          <a:p>
            <a:pPr algn="ctr">
              <a:lnSpc>
                <a:spcPct val="90000"/>
              </a:lnSpc>
              <a:spcAft>
                <a:spcPts val="600"/>
              </a:spcAft>
              <a:buClr>
                <a:schemeClr val="tx2">
                  <a:lumMod val="75000"/>
                  <a:lumOff val="25000"/>
                </a:schemeClr>
              </a:buClr>
            </a:pPr>
            <a:r>
              <a:rPr lang="en-US" sz="3600" b="1" i="1" dirty="0">
                <a:solidFill>
                  <a:srgbClr val="FFFFFF"/>
                </a:solidFill>
              </a:rPr>
              <a:t>Welcome to Reiki III</a:t>
            </a:r>
          </a:p>
          <a:p>
            <a:pPr algn="ctr">
              <a:lnSpc>
                <a:spcPct val="90000"/>
              </a:lnSpc>
              <a:spcAft>
                <a:spcPts val="600"/>
              </a:spcAft>
              <a:buClr>
                <a:schemeClr val="tx2">
                  <a:lumMod val="75000"/>
                  <a:lumOff val="25000"/>
                </a:schemeClr>
              </a:buClr>
            </a:pPr>
            <a:r>
              <a:rPr lang="en-US" sz="3600" b="1" i="1" dirty="0">
                <a:solidFill>
                  <a:srgbClr val="FFFFFF"/>
                </a:solidFill>
              </a:rPr>
              <a:t>Giving Attunements</a:t>
            </a:r>
          </a:p>
          <a:p>
            <a:pPr indent="-228600" algn="ctr">
              <a:lnSpc>
                <a:spcPct val="90000"/>
              </a:lnSpc>
              <a:spcAft>
                <a:spcPts val="600"/>
              </a:spcAft>
              <a:buClr>
                <a:schemeClr val="tx2">
                  <a:lumMod val="75000"/>
                  <a:lumOff val="25000"/>
                </a:schemeClr>
              </a:buClr>
              <a:buFont typeface="Arial" panose="020B0604020202020204" pitchFamily="34" charset="0"/>
              <a:buChar char="•"/>
            </a:pPr>
            <a:endParaRPr lang="en-US" sz="700" dirty="0">
              <a:solidFill>
                <a:srgbClr val="FFFFFF"/>
              </a:solidFill>
            </a:endParaRPr>
          </a:p>
          <a:p>
            <a:pPr>
              <a:lnSpc>
                <a:spcPct val="90000"/>
              </a:lnSpc>
              <a:spcAft>
                <a:spcPts val="600"/>
              </a:spcAft>
              <a:buClr>
                <a:schemeClr val="tx2">
                  <a:lumMod val="75000"/>
                  <a:lumOff val="25000"/>
                </a:schemeClr>
              </a:buClr>
            </a:pPr>
            <a:r>
              <a:rPr lang="en-US" sz="2000" dirty="0">
                <a:solidFill>
                  <a:srgbClr val="FFFFFF"/>
                </a:solidFill>
              </a:rPr>
              <a:t>What you will learn and receive…</a:t>
            </a:r>
          </a:p>
          <a:p>
            <a:pPr indent="-228600">
              <a:lnSpc>
                <a:spcPct val="90000"/>
              </a:lnSpc>
              <a:spcAft>
                <a:spcPts val="600"/>
              </a:spcAft>
              <a:buClr>
                <a:schemeClr val="tx2">
                  <a:lumMod val="75000"/>
                  <a:lumOff val="25000"/>
                </a:schemeClr>
              </a:buClr>
              <a:buFont typeface="Arial" panose="020B0604020202020204" pitchFamily="34" charset="0"/>
              <a:buChar char="•"/>
            </a:pPr>
            <a:endParaRPr lang="en-US" sz="2000" dirty="0">
              <a:solidFill>
                <a:srgbClr val="FFFFFF"/>
              </a:solidFill>
            </a:endParaRPr>
          </a:p>
          <a:p>
            <a:pPr indent="-228600">
              <a:lnSpc>
                <a:spcPct val="90000"/>
              </a:lnSpc>
              <a:spcAft>
                <a:spcPts val="600"/>
              </a:spcAft>
              <a:buClr>
                <a:schemeClr val="tx2">
                  <a:lumMod val="75000"/>
                  <a:lumOff val="25000"/>
                </a:schemeClr>
              </a:buClr>
              <a:buFont typeface="Arial" panose="020B0604020202020204" pitchFamily="34" charset="0"/>
              <a:buChar char="•"/>
            </a:pPr>
            <a:r>
              <a:rPr lang="en-US" sz="2000" dirty="0">
                <a:solidFill>
                  <a:srgbClr val="FFFFFF"/>
                </a:solidFill>
              </a:rPr>
              <a:t>A mini-review of REIKI</a:t>
            </a:r>
          </a:p>
          <a:p>
            <a:pPr indent="-228600">
              <a:lnSpc>
                <a:spcPct val="90000"/>
              </a:lnSpc>
              <a:spcAft>
                <a:spcPts val="600"/>
              </a:spcAft>
              <a:buClr>
                <a:schemeClr val="tx2">
                  <a:lumMod val="75000"/>
                  <a:lumOff val="25000"/>
                </a:schemeClr>
              </a:buClr>
              <a:buFont typeface="Arial" panose="020B0604020202020204" pitchFamily="34" charset="0"/>
              <a:buChar char="•"/>
            </a:pPr>
            <a:endParaRPr lang="en-US" sz="2000" dirty="0">
              <a:solidFill>
                <a:srgbClr val="FFFFFF"/>
              </a:solidFill>
            </a:endParaRPr>
          </a:p>
          <a:p>
            <a:pPr marL="285750" indent="-228600">
              <a:lnSpc>
                <a:spcPct val="90000"/>
              </a:lnSpc>
              <a:spcAft>
                <a:spcPts val="600"/>
              </a:spcAft>
              <a:buClr>
                <a:schemeClr val="tx2">
                  <a:lumMod val="75000"/>
                  <a:lumOff val="25000"/>
                </a:schemeClr>
              </a:buClr>
              <a:buFont typeface="Arial" panose="020B0604020202020204" pitchFamily="34" charset="0"/>
              <a:buChar char="•"/>
            </a:pPr>
            <a:r>
              <a:rPr lang="en-US" sz="2000" dirty="0">
                <a:solidFill>
                  <a:srgbClr val="FFFFFF"/>
                </a:solidFill>
              </a:rPr>
              <a:t>How to do all 3 attunements by hand.</a:t>
            </a:r>
          </a:p>
          <a:p>
            <a:pPr marL="285750" indent="-228600">
              <a:lnSpc>
                <a:spcPct val="90000"/>
              </a:lnSpc>
              <a:spcAft>
                <a:spcPts val="600"/>
              </a:spcAft>
              <a:buClr>
                <a:schemeClr val="tx2">
                  <a:lumMod val="75000"/>
                  <a:lumOff val="25000"/>
                </a:schemeClr>
              </a:buClr>
              <a:buFont typeface="Arial" panose="020B0604020202020204" pitchFamily="34" charset="0"/>
              <a:buChar char="•"/>
            </a:pPr>
            <a:endParaRPr lang="en-US" sz="2000" dirty="0">
              <a:solidFill>
                <a:srgbClr val="FFFFFF"/>
              </a:solidFill>
            </a:endParaRPr>
          </a:p>
          <a:p>
            <a:pPr marL="285750" indent="-228600">
              <a:lnSpc>
                <a:spcPct val="90000"/>
              </a:lnSpc>
              <a:spcAft>
                <a:spcPts val="600"/>
              </a:spcAft>
              <a:buClr>
                <a:schemeClr val="tx2">
                  <a:lumMod val="75000"/>
                  <a:lumOff val="25000"/>
                </a:schemeClr>
              </a:buClr>
              <a:buFont typeface="Arial" panose="020B0604020202020204" pitchFamily="34" charset="0"/>
              <a:buChar char="•"/>
            </a:pPr>
            <a:r>
              <a:rPr lang="en-US" sz="2000" dirty="0">
                <a:solidFill>
                  <a:srgbClr val="FFFFFF"/>
                </a:solidFill>
              </a:rPr>
              <a:t>How to use the guided meditations!</a:t>
            </a:r>
          </a:p>
          <a:p>
            <a:pPr marL="285750" indent="-228600">
              <a:lnSpc>
                <a:spcPct val="90000"/>
              </a:lnSpc>
              <a:spcAft>
                <a:spcPts val="600"/>
              </a:spcAft>
              <a:buClr>
                <a:schemeClr val="tx2">
                  <a:lumMod val="75000"/>
                  <a:lumOff val="25000"/>
                </a:schemeClr>
              </a:buClr>
              <a:buFont typeface="Arial" panose="020B0604020202020204" pitchFamily="34" charset="0"/>
              <a:buChar char="•"/>
            </a:pPr>
            <a:endParaRPr lang="en-US" sz="2000" dirty="0">
              <a:solidFill>
                <a:srgbClr val="FFFFFF"/>
              </a:solidFill>
            </a:endParaRPr>
          </a:p>
          <a:p>
            <a:pPr marL="285750" indent="-228600">
              <a:lnSpc>
                <a:spcPct val="90000"/>
              </a:lnSpc>
              <a:spcAft>
                <a:spcPts val="600"/>
              </a:spcAft>
              <a:buClr>
                <a:schemeClr val="tx2">
                  <a:lumMod val="75000"/>
                  <a:lumOff val="25000"/>
                </a:schemeClr>
              </a:buClr>
              <a:buFont typeface="Arial" panose="020B0604020202020204" pitchFamily="34" charset="0"/>
              <a:buChar char="•"/>
            </a:pPr>
            <a:r>
              <a:rPr lang="en-US" sz="2000" dirty="0">
                <a:solidFill>
                  <a:srgbClr val="FFFFFF"/>
                </a:solidFill>
              </a:rPr>
              <a:t>Where to find all the resources</a:t>
            </a:r>
          </a:p>
          <a:p>
            <a:pPr marL="285750" indent="-228600">
              <a:lnSpc>
                <a:spcPct val="90000"/>
              </a:lnSpc>
              <a:spcAft>
                <a:spcPts val="600"/>
              </a:spcAft>
              <a:buClr>
                <a:schemeClr val="tx2">
                  <a:lumMod val="75000"/>
                  <a:lumOff val="25000"/>
                </a:schemeClr>
              </a:buClr>
              <a:buFont typeface="Arial" panose="020B0604020202020204" pitchFamily="34" charset="0"/>
              <a:buChar char="•"/>
            </a:pPr>
            <a:endParaRPr lang="en-US" sz="2000" dirty="0">
              <a:solidFill>
                <a:srgbClr val="FFFFFF"/>
              </a:solidFill>
            </a:endParaRPr>
          </a:p>
          <a:p>
            <a:pPr marL="285750" indent="-228600">
              <a:lnSpc>
                <a:spcPct val="90000"/>
              </a:lnSpc>
              <a:spcAft>
                <a:spcPts val="600"/>
              </a:spcAft>
              <a:buClr>
                <a:schemeClr val="tx2">
                  <a:lumMod val="75000"/>
                  <a:lumOff val="25000"/>
                </a:schemeClr>
              </a:buClr>
              <a:buFont typeface="Arial" panose="020B0604020202020204" pitchFamily="34" charset="0"/>
              <a:buChar char="•"/>
            </a:pPr>
            <a:r>
              <a:rPr lang="en-US" sz="2000" dirty="0">
                <a:solidFill>
                  <a:srgbClr val="FFFFFF"/>
                </a:solidFill>
              </a:rPr>
              <a:t>What to do after class…resources.</a:t>
            </a:r>
          </a:p>
          <a:p>
            <a:pPr marL="285750" indent="-228600">
              <a:lnSpc>
                <a:spcPct val="90000"/>
              </a:lnSpc>
              <a:spcAft>
                <a:spcPts val="600"/>
              </a:spcAft>
              <a:buClr>
                <a:schemeClr val="tx2">
                  <a:lumMod val="75000"/>
                  <a:lumOff val="25000"/>
                </a:schemeClr>
              </a:buClr>
              <a:buFont typeface="Arial" panose="020B0604020202020204" pitchFamily="34" charset="0"/>
              <a:buChar char="•"/>
            </a:pPr>
            <a:endParaRPr lang="en-US" sz="2000" dirty="0">
              <a:solidFill>
                <a:srgbClr val="FFFFFF"/>
              </a:solidFill>
            </a:endParaRPr>
          </a:p>
          <a:p>
            <a:pPr marL="57150">
              <a:lnSpc>
                <a:spcPct val="90000"/>
              </a:lnSpc>
              <a:spcAft>
                <a:spcPts val="600"/>
              </a:spcAft>
              <a:buClr>
                <a:schemeClr val="tx2">
                  <a:lumMod val="75000"/>
                  <a:lumOff val="25000"/>
                </a:schemeClr>
              </a:buClr>
            </a:pPr>
            <a:endParaRPr lang="en-US" sz="2000" dirty="0">
              <a:solidFill>
                <a:srgbClr val="FFFFFF"/>
              </a:solidFill>
            </a:endParaRPr>
          </a:p>
          <a:p>
            <a:pPr indent="-228600" algn="ctr">
              <a:lnSpc>
                <a:spcPct val="90000"/>
              </a:lnSpc>
              <a:spcAft>
                <a:spcPts val="600"/>
              </a:spcAft>
              <a:buClr>
                <a:schemeClr val="tx2">
                  <a:lumMod val="75000"/>
                  <a:lumOff val="25000"/>
                </a:schemeClr>
              </a:buClr>
              <a:buFont typeface="Arial" panose="020B0604020202020204" pitchFamily="34" charset="0"/>
              <a:buChar char="•"/>
            </a:pPr>
            <a:endParaRPr lang="en-US" sz="700" dirty="0">
              <a:solidFill>
                <a:srgbClr val="FFFFFF"/>
              </a:solidFill>
            </a:endParaRPr>
          </a:p>
        </p:txBody>
      </p:sp>
    </p:spTree>
    <p:extLst>
      <p:ext uri="{BB962C8B-B14F-4D97-AF65-F5344CB8AC3E}">
        <p14:creationId xmlns:p14="http://schemas.microsoft.com/office/powerpoint/2010/main" val="3628649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2"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3" name="Oval 12">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Freeform: Shape 24">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Oval 25">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9" name="Rectangle 28">
            <a:extLst>
              <a:ext uri="{FF2B5EF4-FFF2-40B4-BE49-F238E27FC236}">
                <a16:creationId xmlns:a16="http://schemas.microsoft.com/office/drawing/2014/main" id="{ED16AD6D-7FC0-435B-AB5F-98DA2190C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28B727F3-FF58-4343-ACEE-2174D5989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33" name="Decorative Circles">
            <a:extLst>
              <a:ext uri="{FF2B5EF4-FFF2-40B4-BE49-F238E27FC236}">
                <a16:creationId xmlns:a16="http://schemas.microsoft.com/office/drawing/2014/main" id="{4DB68B21-F855-4148-AD7C-795E902A7F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484" y="236341"/>
            <a:ext cx="10677791" cy="4262956"/>
            <a:chOff x="767484" y="236341"/>
            <a:chExt cx="10677791" cy="4262956"/>
          </a:xfrm>
        </p:grpSpPr>
        <p:sp>
          <p:nvSpPr>
            <p:cNvPr id="34" name="Oval 33">
              <a:extLst>
                <a:ext uri="{FF2B5EF4-FFF2-40B4-BE49-F238E27FC236}">
                  <a16:creationId xmlns:a16="http://schemas.microsoft.com/office/drawing/2014/main" id="{A8FE8A9D-61A5-4729-A73B-267B9BE58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9767" y="3283228"/>
              <a:ext cx="226735" cy="22673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E3399E0-5F4E-4D62-8091-A0AA8DAA7B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13359" y="386135"/>
              <a:ext cx="466441" cy="46644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51781BEF-3C20-4A56-889B-BB417F6A3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90699"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08F0DD55-BEC3-46E7-84ED-00CB94AC04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7484" y="2755518"/>
              <a:ext cx="466441" cy="466441"/>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FFEF100-17D7-4C78-A7C3-B6C8B72E85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31908" y="3813254"/>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294263B-2870-4828-96FD-00C2A3628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75095" y="3592374"/>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D8A94EBD-B5CB-4D31-A42E-E68B0D25BF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4104" y="4385930"/>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2">
            <a:extLst>
              <a:ext uri="{FF2B5EF4-FFF2-40B4-BE49-F238E27FC236}">
                <a16:creationId xmlns:a16="http://schemas.microsoft.com/office/drawing/2014/main" id="{5F7F20D7-57B2-4CF8-AF7D-90D6A5E1F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474" y="305966"/>
            <a:ext cx="2051331" cy="2051331"/>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Graphic 43">
            <a:extLst>
              <a:ext uri="{FF2B5EF4-FFF2-40B4-BE49-F238E27FC236}">
                <a16:creationId xmlns:a16="http://schemas.microsoft.com/office/drawing/2014/main" id="{05AC83E9-3498-4F8F-84F8-2E22FE72E3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6399" y="319698"/>
            <a:ext cx="2037600" cy="2037600"/>
          </a:xfrm>
          <a:prstGeom prst="rect">
            <a:avLst/>
          </a:prstGeom>
        </p:spPr>
      </p:pic>
      <p:sp>
        <p:nvSpPr>
          <p:cNvPr id="46" name="Oval 1">
            <a:extLst>
              <a:ext uri="{FF2B5EF4-FFF2-40B4-BE49-F238E27FC236}">
                <a16:creationId xmlns:a16="http://schemas.microsoft.com/office/drawing/2014/main" id="{6832CB48-19E2-438E-B5D1-126B6228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8580" y="0"/>
            <a:ext cx="2733089" cy="2357297"/>
          </a:xfrm>
          <a:custGeom>
            <a:avLst/>
            <a:gdLst>
              <a:gd name="connsiteX0" fmla="*/ 288659 w 3192131"/>
              <a:gd name="connsiteY0" fmla="*/ 0 h 2753222"/>
              <a:gd name="connsiteX1" fmla="*/ 3192131 w 3192131"/>
              <a:gd name="connsiteY1" fmla="*/ 0 h 2753222"/>
              <a:gd name="connsiteX2" fmla="*/ 3192131 w 3192131"/>
              <a:gd name="connsiteY2" fmla="*/ 2058956 h 2753222"/>
              <a:gd name="connsiteX3" fmla="*/ 3158043 w 3192131"/>
              <a:gd name="connsiteY3" fmla="*/ 2104541 h 2753222"/>
              <a:gd name="connsiteX4" fmla="*/ 1782545 w 3192131"/>
              <a:gd name="connsiteY4" fmla="*/ 2753222 h 2753222"/>
              <a:gd name="connsiteX5" fmla="*/ 0 w 3192131"/>
              <a:gd name="connsiteY5" fmla="*/ 970677 h 2753222"/>
              <a:gd name="connsiteX6" fmla="*/ 215144 w 3192131"/>
              <a:gd name="connsiteY6" fmla="*/ 121011 h 275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2131" h="2753222">
                <a:moveTo>
                  <a:pt x="288659" y="0"/>
                </a:moveTo>
                <a:lnTo>
                  <a:pt x="3192131" y="0"/>
                </a:lnTo>
                <a:lnTo>
                  <a:pt x="3192131" y="2058956"/>
                </a:lnTo>
                <a:lnTo>
                  <a:pt x="3158043" y="2104541"/>
                </a:lnTo>
                <a:cubicBezTo>
                  <a:pt x="2831098" y="2500707"/>
                  <a:pt x="2336311" y="2753222"/>
                  <a:pt x="1782545" y="2753222"/>
                </a:cubicBezTo>
                <a:cubicBezTo>
                  <a:pt x="798073" y="2753222"/>
                  <a:pt x="0" y="1955149"/>
                  <a:pt x="0" y="970677"/>
                </a:cubicBezTo>
                <a:cubicBezTo>
                  <a:pt x="0" y="663030"/>
                  <a:pt x="77937" y="373585"/>
                  <a:pt x="215144" y="121011"/>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47">
            <a:extLst>
              <a:ext uri="{FF2B5EF4-FFF2-40B4-BE49-F238E27FC236}">
                <a16:creationId xmlns:a16="http://schemas.microsoft.com/office/drawing/2014/main" id="{548560FE-8DD7-4FBB-A597-9902F385AA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rcRect l="18631" t="30907" r="23362" b="17441"/>
          <a:stretch/>
        </p:blipFill>
        <p:spPr>
          <a:xfrm>
            <a:off x="9573575" y="-4327"/>
            <a:ext cx="2668147" cy="2375897"/>
          </a:xfrm>
          <a:prstGeom prst="rect">
            <a:avLst/>
          </a:prstGeom>
        </p:spPr>
      </p:pic>
      <p:sp>
        <p:nvSpPr>
          <p:cNvPr id="50" name="Oval 3">
            <a:extLst>
              <a:ext uri="{FF2B5EF4-FFF2-40B4-BE49-F238E27FC236}">
                <a16:creationId xmlns:a16="http://schemas.microsoft.com/office/drawing/2014/main" id="{F4B85B88-409F-4670-A4FF-5C58623B7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rot="16200000">
            <a:off x="-639576" y="4068576"/>
            <a:ext cx="2914772" cy="1635620"/>
          </a:xfrm>
          <a:custGeom>
            <a:avLst/>
            <a:gdLst>
              <a:gd name="connsiteX0" fmla="*/ 18128 w 4408870"/>
              <a:gd name="connsiteY0" fmla="*/ 0 h 2474031"/>
              <a:gd name="connsiteX1" fmla="*/ 4390742 w 4408870"/>
              <a:gd name="connsiteY1" fmla="*/ 0 h 2474031"/>
              <a:gd name="connsiteX2" fmla="*/ 4397489 w 4408870"/>
              <a:gd name="connsiteY2" fmla="*/ 44205 h 2474031"/>
              <a:gd name="connsiteX3" fmla="*/ 4408870 w 4408870"/>
              <a:gd name="connsiteY3" fmla="*/ 269596 h 2474031"/>
              <a:gd name="connsiteX4" fmla="*/ 2204435 w 4408870"/>
              <a:gd name="connsiteY4" fmla="*/ 2474031 h 2474031"/>
              <a:gd name="connsiteX5" fmla="*/ 0 w 4408870"/>
              <a:gd name="connsiteY5" fmla="*/ 269596 h 2474031"/>
              <a:gd name="connsiteX6" fmla="*/ 11381 w 4408870"/>
              <a:gd name="connsiteY6" fmla="*/ 44205 h 247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8870" h="2474031">
                <a:moveTo>
                  <a:pt x="18128" y="0"/>
                </a:moveTo>
                <a:lnTo>
                  <a:pt x="4390742" y="0"/>
                </a:lnTo>
                <a:lnTo>
                  <a:pt x="4397489" y="44205"/>
                </a:lnTo>
                <a:cubicBezTo>
                  <a:pt x="4405015" y="118312"/>
                  <a:pt x="4408870" y="193504"/>
                  <a:pt x="4408870" y="269596"/>
                </a:cubicBezTo>
                <a:cubicBezTo>
                  <a:pt x="4408870" y="1487072"/>
                  <a:pt x="3421911" y="2474031"/>
                  <a:pt x="2204435" y="2474031"/>
                </a:cubicBezTo>
                <a:cubicBezTo>
                  <a:pt x="986959" y="2474031"/>
                  <a:pt x="0" y="1487072"/>
                  <a:pt x="0" y="269596"/>
                </a:cubicBezTo>
                <a:cubicBezTo>
                  <a:pt x="0" y="193504"/>
                  <a:pt x="3855" y="118312"/>
                  <a:pt x="11381" y="44205"/>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51">
            <a:extLst>
              <a:ext uri="{FF2B5EF4-FFF2-40B4-BE49-F238E27FC236}">
                <a16:creationId xmlns:a16="http://schemas.microsoft.com/office/drawing/2014/main" id="{66265FF8-949A-452A-882B-BDD3320900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7"/>
              </a:ext>
            </a:extLst>
          </a:blip>
          <a:srcRect l="45737" t="12146" r="12288" b="12942"/>
          <a:stretch/>
        </p:blipFill>
        <p:spPr>
          <a:xfrm>
            <a:off x="0" y="3409035"/>
            <a:ext cx="1633210" cy="2914772"/>
          </a:xfrm>
          <a:prstGeom prst="rect">
            <a:avLst/>
          </a:prstGeom>
        </p:spPr>
      </p:pic>
      <p:sp>
        <p:nvSpPr>
          <p:cNvPr id="54" name="Oval 4">
            <a:extLst>
              <a:ext uri="{FF2B5EF4-FFF2-40B4-BE49-F238E27FC236}">
                <a16:creationId xmlns:a16="http://schemas.microsoft.com/office/drawing/2014/main" id="{52B7F1A1-8894-44DC-8FCC-6CE9F127AA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9994790" y="4395252"/>
            <a:ext cx="2216879" cy="2462747"/>
          </a:xfrm>
          <a:custGeom>
            <a:avLst/>
            <a:gdLst>
              <a:gd name="connsiteX0" fmla="*/ 2133985 w 3086667"/>
              <a:gd name="connsiteY0" fmla="*/ 0 h 3429000"/>
              <a:gd name="connsiteX1" fmla="*/ 2964628 w 3086667"/>
              <a:gd name="connsiteY1" fmla="*/ 167699 h 3429000"/>
              <a:gd name="connsiteX2" fmla="*/ 3086667 w 3086667"/>
              <a:gd name="connsiteY2" fmla="*/ 226489 h 3429000"/>
              <a:gd name="connsiteX3" fmla="*/ 3086667 w 3086667"/>
              <a:gd name="connsiteY3" fmla="*/ 3429000 h 3429000"/>
              <a:gd name="connsiteX4" fmla="*/ 440639 w 3086667"/>
              <a:gd name="connsiteY4" fmla="*/ 3429000 h 3429000"/>
              <a:gd name="connsiteX5" fmla="*/ 364451 w 3086667"/>
              <a:gd name="connsiteY5" fmla="*/ 3327116 h 3429000"/>
              <a:gd name="connsiteX6" fmla="*/ 0 w 3086667"/>
              <a:gd name="connsiteY6" fmla="*/ 2133985 h 3429000"/>
              <a:gd name="connsiteX7" fmla="*/ 2133985 w 3086667"/>
              <a:gd name="connsiteY7"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667" h="3429000">
                <a:moveTo>
                  <a:pt x="2133985" y="0"/>
                </a:moveTo>
                <a:cubicBezTo>
                  <a:pt x="2428627" y="0"/>
                  <a:pt x="2709322" y="59714"/>
                  <a:pt x="2964628" y="167699"/>
                </a:cubicBezTo>
                <a:lnTo>
                  <a:pt x="3086667" y="226489"/>
                </a:lnTo>
                <a:lnTo>
                  <a:pt x="3086667" y="3429000"/>
                </a:lnTo>
                <a:lnTo>
                  <a:pt x="440639" y="3429000"/>
                </a:lnTo>
                <a:lnTo>
                  <a:pt x="364451" y="3327116"/>
                </a:lnTo>
                <a:cubicBezTo>
                  <a:pt x="134356" y="2986530"/>
                  <a:pt x="0" y="2575948"/>
                  <a:pt x="0" y="2133985"/>
                </a:cubicBezTo>
                <a:cubicBezTo>
                  <a:pt x="0" y="955418"/>
                  <a:pt x="955418" y="0"/>
                  <a:pt x="2133985"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schemeClr val="bg1"/>
              </a:solidFill>
              <a:latin typeface="+mj-lt"/>
            </a:endParaRPr>
          </a:p>
        </p:txBody>
      </p:sp>
      <p:pic>
        <p:nvPicPr>
          <p:cNvPr id="56" name="Graphic 55">
            <a:extLst>
              <a:ext uri="{FF2B5EF4-FFF2-40B4-BE49-F238E27FC236}">
                <a16:creationId xmlns:a16="http://schemas.microsoft.com/office/drawing/2014/main" id="{6FEF5495-925E-4DBE-A677-EF910F8266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8">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9"/>
              </a:ext>
            </a:extLst>
          </a:blip>
          <a:srcRect l="11935" t="10861" r="33955" b="27347"/>
          <a:stretch/>
        </p:blipFill>
        <p:spPr>
          <a:xfrm>
            <a:off x="9972468" y="4341999"/>
            <a:ext cx="2239201" cy="2525322"/>
          </a:xfrm>
          <a:prstGeom prst="rect">
            <a:avLst/>
          </a:prstGeom>
        </p:spPr>
      </p:pic>
      <p:sp>
        <p:nvSpPr>
          <p:cNvPr id="2" name="TextBox 1">
            <a:extLst>
              <a:ext uri="{FF2B5EF4-FFF2-40B4-BE49-F238E27FC236}">
                <a16:creationId xmlns:a16="http://schemas.microsoft.com/office/drawing/2014/main" id="{16D1CEA6-BE8B-5CC2-516A-DC8B3577D050}"/>
              </a:ext>
            </a:extLst>
          </p:cNvPr>
          <p:cNvSpPr txBox="1"/>
          <p:nvPr/>
        </p:nvSpPr>
        <p:spPr>
          <a:xfrm>
            <a:off x="2670464" y="1132500"/>
            <a:ext cx="6575553" cy="4985980"/>
          </a:xfrm>
          <a:prstGeom prst="rect">
            <a:avLst/>
          </a:prstGeom>
          <a:noFill/>
        </p:spPr>
        <p:txBody>
          <a:bodyPr wrap="square" rtlCol="0">
            <a:spAutoFit/>
          </a:bodyPr>
          <a:lstStyle/>
          <a:p>
            <a:r>
              <a:rPr lang="en-US" sz="2000" b="1" dirty="0">
                <a:solidFill>
                  <a:schemeClr val="accent2">
                    <a:lumMod val="75000"/>
                  </a:schemeClr>
                </a:solidFill>
              </a:rPr>
              <a:t>Part 4</a:t>
            </a:r>
            <a:endParaRPr lang="en-US" sz="2000" dirty="0">
              <a:solidFill>
                <a:schemeClr val="accent2">
                  <a:lumMod val="75000"/>
                </a:schemeClr>
              </a:solidFill>
            </a:endParaRPr>
          </a:p>
          <a:p>
            <a:pPr marL="342900" lvl="0" indent="-342900">
              <a:buFont typeface="+mj-lt"/>
              <a:buAutoNum type="arabicPeriod"/>
            </a:pPr>
            <a:r>
              <a:rPr lang="en-US" sz="2000" b="1" dirty="0">
                <a:solidFill>
                  <a:schemeClr val="accent2">
                    <a:lumMod val="75000"/>
                  </a:schemeClr>
                </a:solidFill>
              </a:rPr>
              <a:t>Final Blessing:</a:t>
            </a:r>
            <a:r>
              <a:rPr lang="en-US" sz="2000" dirty="0">
                <a:solidFill>
                  <a:schemeClr val="accent2">
                    <a:lumMod val="75000"/>
                  </a:schemeClr>
                </a:solidFill>
              </a:rPr>
              <a:t>  Move to the front of the student and hold your hands with fingers pointed toward your heart chakra.  Silently say a prayer asking that the students be deeply blessed and healed.</a:t>
            </a:r>
          </a:p>
          <a:p>
            <a:pPr marL="342900" lvl="0" indent="-342900">
              <a:buFont typeface="+mj-lt"/>
              <a:buAutoNum type="arabicPeriod"/>
            </a:pPr>
            <a:r>
              <a:rPr lang="en-US" sz="2000" b="1" dirty="0">
                <a:solidFill>
                  <a:schemeClr val="accent2">
                    <a:lumMod val="75000"/>
                  </a:schemeClr>
                </a:solidFill>
              </a:rPr>
              <a:t>Release the Prayer:</a:t>
            </a:r>
            <a:r>
              <a:rPr lang="en-US" sz="2000" dirty="0">
                <a:solidFill>
                  <a:schemeClr val="accent2">
                    <a:lumMod val="75000"/>
                  </a:schemeClr>
                </a:solidFill>
              </a:rPr>
              <a:t>  Inhale and hold the breath briefly, then exhale while releasing the Hui Yin point and tongue and intending that the releasing energy act as a blessing for the students.  As you release, motion the hands outward toward the students with the intention of bestowing a blessing on them.</a:t>
            </a:r>
          </a:p>
          <a:p>
            <a:pPr marL="342900" lvl="0" indent="-342900">
              <a:buFont typeface="+mj-lt"/>
              <a:buAutoNum type="arabicPeriod"/>
            </a:pPr>
            <a:r>
              <a:rPr lang="en-US" sz="2000" dirty="0">
                <a:solidFill>
                  <a:schemeClr val="accent2">
                    <a:lumMod val="75000"/>
                  </a:schemeClr>
                </a:solidFill>
              </a:rPr>
              <a:t>Students may now breath slowly and deeply and open their eyes.</a:t>
            </a:r>
          </a:p>
          <a:p>
            <a:endParaRPr lang="en-US" sz="2000" dirty="0">
              <a:solidFill>
                <a:schemeClr val="accent2">
                  <a:lumMod val="75000"/>
                </a:schemeClr>
              </a:solidFill>
            </a:endParaRPr>
          </a:p>
          <a:p>
            <a:r>
              <a:rPr lang="en-US" sz="2000" dirty="0"/>
              <a:t> </a:t>
            </a:r>
          </a:p>
          <a:p>
            <a:endParaRPr lang="en-US" dirty="0"/>
          </a:p>
        </p:txBody>
      </p:sp>
    </p:spTree>
    <p:extLst>
      <p:ext uri="{BB962C8B-B14F-4D97-AF65-F5344CB8AC3E}">
        <p14:creationId xmlns:p14="http://schemas.microsoft.com/office/powerpoint/2010/main" val="2870963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B7818AA9-82F7-46F6-8A83-1A6258163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FCEBDFAC-E3E5-4883-8BE7-B43474AE3B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0450" y="236341"/>
            <a:ext cx="11410891" cy="5901949"/>
            <a:chOff x="310450" y="236341"/>
            <a:chExt cx="11410891" cy="5901949"/>
          </a:xfrm>
        </p:grpSpPr>
        <p:sp>
          <p:nvSpPr>
            <p:cNvPr id="50" name="Oval 49">
              <a:extLst>
                <a:ext uri="{FF2B5EF4-FFF2-40B4-BE49-F238E27FC236}">
                  <a16:creationId xmlns:a16="http://schemas.microsoft.com/office/drawing/2014/main" id="{526A544A-3C76-4502-A741-F4DB0E2CD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5328" y="1050301"/>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0450" y="114446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37185" y="538093"/>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98320" y="5269378"/>
              <a:ext cx="223021" cy="2230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79878" y="583251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86119" y="5492399"/>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44728BF3-974B-3E00-349E-C0ACB894B27F}"/>
              </a:ext>
            </a:extLst>
          </p:cNvPr>
          <p:cNvSpPr txBox="1"/>
          <p:nvPr/>
        </p:nvSpPr>
        <p:spPr>
          <a:xfrm>
            <a:off x="508923" y="-37635"/>
            <a:ext cx="10770955" cy="5786199"/>
          </a:xfrm>
          <a:prstGeom prst="rect">
            <a:avLst/>
          </a:prstGeom>
          <a:noFill/>
        </p:spPr>
        <p:txBody>
          <a:bodyPr wrap="square" rtlCol="0">
            <a:spAutoFit/>
          </a:bodyPr>
          <a:lstStyle/>
          <a:p>
            <a:pPr algn="ctr"/>
            <a:r>
              <a:rPr lang="en-US" sz="2800" dirty="0">
                <a:solidFill>
                  <a:schemeClr val="accent2">
                    <a:lumMod val="75000"/>
                  </a:schemeClr>
                </a:solidFill>
                <a:latin typeface="Aparajita" panose="02020603050405020304" pitchFamily="18" charset="0"/>
                <a:cs typeface="Aparajita" panose="02020603050405020304" pitchFamily="18" charset="0"/>
              </a:rPr>
              <a:t>Reiki II Attunement</a:t>
            </a:r>
          </a:p>
          <a:p>
            <a:r>
              <a:rPr lang="en-US" dirty="0">
                <a:solidFill>
                  <a:schemeClr val="accent2">
                    <a:lumMod val="75000"/>
                  </a:schemeClr>
                </a:solidFill>
              </a:rPr>
              <a:t>  </a:t>
            </a:r>
            <a:r>
              <a:rPr lang="en-US" b="1" dirty="0">
                <a:solidFill>
                  <a:schemeClr val="accent2">
                    <a:lumMod val="75000"/>
                  </a:schemeClr>
                </a:solidFill>
              </a:rPr>
              <a:t>Preparation:</a:t>
            </a:r>
            <a:r>
              <a:rPr lang="en-US" dirty="0">
                <a:solidFill>
                  <a:schemeClr val="accent2">
                    <a:lumMod val="75000"/>
                  </a:schemeClr>
                </a:solidFill>
              </a:rPr>
              <a:t>  Prepare yourself and the room as described above.</a:t>
            </a:r>
          </a:p>
          <a:p>
            <a:r>
              <a:rPr lang="en-US" b="1" dirty="0">
                <a:solidFill>
                  <a:schemeClr val="accent2">
                    <a:lumMod val="75000"/>
                  </a:schemeClr>
                </a:solidFill>
              </a:rPr>
              <a:t>Part One:</a:t>
            </a:r>
            <a:r>
              <a:rPr lang="en-US" dirty="0">
                <a:solidFill>
                  <a:schemeClr val="accent2">
                    <a:lumMod val="75000"/>
                  </a:schemeClr>
                </a:solidFill>
              </a:rPr>
              <a:t> Note when giving Reiki II you will place all three Reiki II symbols in the hands, both when they are on top of the head and when they are held in front.</a:t>
            </a:r>
          </a:p>
          <a:p>
            <a:pPr marL="342900" lvl="0" indent="-342900">
              <a:buFont typeface="+mj-lt"/>
              <a:buAutoNum type="arabicPeriod"/>
            </a:pPr>
            <a:r>
              <a:rPr lang="en-US" b="1" dirty="0">
                <a:solidFill>
                  <a:schemeClr val="accent2">
                    <a:lumMod val="75000"/>
                  </a:schemeClr>
                </a:solidFill>
              </a:rPr>
              <a:t>Fire Serpent:</a:t>
            </a:r>
            <a:r>
              <a:rPr lang="en-US" dirty="0">
                <a:solidFill>
                  <a:schemeClr val="accent2">
                    <a:lumMod val="75000"/>
                  </a:schemeClr>
                </a:solidFill>
              </a:rPr>
              <a:t>  Move behind the student and hold the space with your non-dominant hand (I sometimes place that hand on their shoulder.).  point and do the Violet Breath. Draw the Fire Serpent down the back starting with the arch over the top of the head, then undulating down the back and coiling at the base of the spine.</a:t>
            </a:r>
          </a:p>
          <a:p>
            <a:pPr marL="342900" lvl="0" indent="-342900">
              <a:buFont typeface="+mj-lt"/>
              <a:buAutoNum type="arabicPeriod"/>
            </a:pPr>
            <a:r>
              <a:rPr lang="en-US" b="1" dirty="0">
                <a:solidFill>
                  <a:schemeClr val="accent2">
                    <a:lumMod val="75000"/>
                  </a:schemeClr>
                </a:solidFill>
              </a:rPr>
              <a:t> Rapport:</a:t>
            </a:r>
            <a:r>
              <a:rPr lang="en-US" dirty="0">
                <a:solidFill>
                  <a:schemeClr val="accent2">
                    <a:lumMod val="75000"/>
                  </a:schemeClr>
                </a:solidFill>
              </a:rPr>
              <a:t>  Place both hands on top of the head and close your eyes, meditating briefly to gain an energetic rapport with the student.</a:t>
            </a:r>
          </a:p>
          <a:p>
            <a:pPr marL="342900" lvl="0" indent="-342900">
              <a:buFont typeface="+mj-lt"/>
              <a:buAutoNum type="arabicPeriod"/>
            </a:pPr>
            <a:r>
              <a:rPr lang="en-US" b="1" dirty="0">
                <a:solidFill>
                  <a:schemeClr val="accent2">
                    <a:lumMod val="75000"/>
                  </a:schemeClr>
                </a:solidFill>
              </a:rPr>
              <a:t> Violet Breath:</a:t>
            </a:r>
            <a:r>
              <a:rPr lang="en-US" dirty="0">
                <a:solidFill>
                  <a:schemeClr val="accent2">
                    <a:lumMod val="75000"/>
                  </a:schemeClr>
                </a:solidFill>
              </a:rPr>
              <a:t>  Bring your tongue to the top of your mouth, contract the Hui Yin point and do the Violet Breath.  (Remember, you must continue holding the Hui Yin point and continue to keep your tongue touching the top of your mouth throughout the remainder of the attunement.)  Open your hands and exhale into the crown chakra, picturing the Tibetan Dai Ko Mio (TDKM) moving from the middle of your head, out with your breath and into the student’s crown chakra.  Then motion the TDKM to the base of the skull in  and finally the base of the skull.  As you do this say, Dai Ko Myo three times in a mantra like fashion to yourself, once in each position.</a:t>
            </a:r>
          </a:p>
          <a:p>
            <a:pPr marL="342900" lvl="0" indent="-342900">
              <a:buFont typeface="+mj-lt"/>
              <a:buAutoNum type="arabicPeriod"/>
            </a:pPr>
            <a:r>
              <a:rPr lang="en-US" b="1" dirty="0">
                <a:solidFill>
                  <a:schemeClr val="accent2">
                    <a:lumMod val="75000"/>
                  </a:schemeClr>
                </a:solidFill>
              </a:rPr>
              <a:t>Symbols:</a:t>
            </a:r>
            <a:r>
              <a:rPr lang="en-US" dirty="0">
                <a:solidFill>
                  <a:schemeClr val="accent2">
                    <a:lumMod val="75000"/>
                  </a:schemeClr>
                </a:solidFill>
              </a:rPr>
              <a:t>  Continue to hold the space and draw the Usui Dai Ko Myo (UDKM) over the head vertically.  Then motion the UDKM to the base of the skull in three steps by pointing to the crown chakra, then the center of the head and finally the base of the skull.  As you do this say, Dai Ko Myo three times in mantra like fashion to yourself, once at each position.  </a:t>
            </a:r>
            <a:endParaRPr lang="en-US" dirty="0"/>
          </a:p>
        </p:txBody>
      </p:sp>
      <p:pic>
        <p:nvPicPr>
          <p:cNvPr id="3" name="Picture 2" descr="A close-up of a book&#10;&#10;AI-generated content may be incorrect.">
            <a:extLst>
              <a:ext uri="{FF2B5EF4-FFF2-40B4-BE49-F238E27FC236}">
                <a16:creationId xmlns:a16="http://schemas.microsoft.com/office/drawing/2014/main" id="{5DB5E40B-21E2-57F5-CD23-1D373FFCDB3B}"/>
              </a:ext>
            </a:extLst>
          </p:cNvPr>
          <p:cNvPicPr>
            <a:picLocks noChangeAspect="1"/>
          </p:cNvPicPr>
          <p:nvPr/>
        </p:nvPicPr>
        <p:blipFill rotWithShape="1">
          <a:blip r:embed="rId2">
            <a:extLst>
              <a:ext uri="{28A0092B-C50C-407E-A947-70E740481C1C}">
                <a14:useLocalDpi xmlns:a14="http://schemas.microsoft.com/office/drawing/2010/main" val="0"/>
              </a:ext>
            </a:extLst>
          </a:blip>
          <a:srcRect l="25987" t="7447" r="50000" b="9647"/>
          <a:stretch>
            <a:fillRect/>
          </a:stretch>
        </p:blipFill>
        <p:spPr bwMode="auto">
          <a:xfrm rot="16200000">
            <a:off x="5361971" y="3925366"/>
            <a:ext cx="989254" cy="4557968"/>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20A480C3-798A-1C4C-7E40-0612C6A468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3391" y="5794913"/>
            <a:ext cx="447675" cy="895350"/>
          </a:xfrm>
          <a:prstGeom prst="rect">
            <a:avLst/>
          </a:prstGeom>
        </p:spPr>
      </p:pic>
    </p:spTree>
    <p:extLst>
      <p:ext uri="{BB962C8B-B14F-4D97-AF65-F5344CB8AC3E}">
        <p14:creationId xmlns:p14="http://schemas.microsoft.com/office/powerpoint/2010/main" val="1727804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D686F3-E73A-491F-6FF5-B1D39F77CE46}"/>
              </a:ext>
            </a:extLst>
          </p:cNvPr>
          <p:cNvSpPr txBox="1"/>
          <p:nvPr/>
        </p:nvSpPr>
        <p:spPr>
          <a:xfrm>
            <a:off x="706582" y="114299"/>
            <a:ext cx="10224654" cy="5632311"/>
          </a:xfrm>
          <a:prstGeom prst="rect">
            <a:avLst/>
          </a:prstGeom>
          <a:noFill/>
        </p:spPr>
        <p:txBody>
          <a:bodyPr wrap="square" rtlCol="0">
            <a:spAutoFit/>
          </a:bodyPr>
          <a:lstStyle/>
          <a:p>
            <a:r>
              <a:rPr lang="en-US" b="1" dirty="0">
                <a:solidFill>
                  <a:schemeClr val="accent2">
                    <a:lumMod val="75000"/>
                  </a:schemeClr>
                </a:solidFill>
              </a:rPr>
              <a:t>Part 1 Continued…</a:t>
            </a:r>
          </a:p>
          <a:p>
            <a:pPr lvl="0"/>
            <a:r>
              <a:rPr lang="en-US" b="1" dirty="0">
                <a:solidFill>
                  <a:schemeClr val="accent2">
                    <a:lumMod val="75000"/>
                  </a:schemeClr>
                </a:solidFill>
              </a:rPr>
              <a:t>5.  Hands Up:  </a:t>
            </a:r>
            <a:r>
              <a:rPr lang="en-US" dirty="0">
                <a:solidFill>
                  <a:schemeClr val="accent2">
                    <a:lumMod val="75000"/>
                  </a:schemeClr>
                </a:solidFill>
              </a:rPr>
              <a:t>Touch the student’s left shoulder, signaling them to raise their prayer clasped hands to the top of the head.</a:t>
            </a:r>
          </a:p>
          <a:p>
            <a:pPr lvl="0"/>
            <a:r>
              <a:rPr lang="en-US" b="1" dirty="0">
                <a:solidFill>
                  <a:schemeClr val="accent2">
                    <a:lumMod val="75000"/>
                  </a:schemeClr>
                </a:solidFill>
              </a:rPr>
              <a:t>6.  Symbols into Hands:</a:t>
            </a:r>
            <a:r>
              <a:rPr lang="en-US" dirty="0">
                <a:solidFill>
                  <a:schemeClr val="accent2">
                    <a:lumMod val="75000"/>
                  </a:schemeClr>
                </a:solidFill>
              </a:rPr>
              <a:t>  Draw </a:t>
            </a:r>
            <a:r>
              <a:rPr lang="en-US" dirty="0" err="1">
                <a:solidFill>
                  <a:schemeClr val="accent2">
                    <a:lumMod val="75000"/>
                  </a:schemeClr>
                </a:solidFill>
              </a:rPr>
              <a:t>Choku</a:t>
            </a:r>
            <a:r>
              <a:rPr lang="en-US" dirty="0">
                <a:solidFill>
                  <a:schemeClr val="accent2">
                    <a:lumMod val="75000"/>
                  </a:schemeClr>
                </a:solidFill>
              </a:rPr>
              <a:t> Rei in the air over the hands. Then motion “</a:t>
            </a:r>
            <a:r>
              <a:rPr lang="en-US" dirty="0" err="1">
                <a:solidFill>
                  <a:schemeClr val="accent2">
                    <a:lumMod val="75000"/>
                  </a:schemeClr>
                </a:solidFill>
              </a:rPr>
              <a:t>Choku</a:t>
            </a:r>
            <a:r>
              <a:rPr lang="en-US" dirty="0">
                <a:solidFill>
                  <a:schemeClr val="accent2">
                    <a:lumMod val="75000"/>
                  </a:schemeClr>
                </a:solidFill>
              </a:rPr>
              <a:t> Rei” to the base of the skull in three steps by pointing to the hands and the crown and the center of the head and finally the base of the skull.  As you do this say, </a:t>
            </a:r>
            <a:r>
              <a:rPr lang="en-US" dirty="0" err="1">
                <a:solidFill>
                  <a:schemeClr val="accent2">
                    <a:lumMod val="75000"/>
                  </a:schemeClr>
                </a:solidFill>
              </a:rPr>
              <a:t>Choku</a:t>
            </a:r>
            <a:r>
              <a:rPr lang="en-US" dirty="0">
                <a:solidFill>
                  <a:schemeClr val="accent2">
                    <a:lumMod val="75000"/>
                  </a:schemeClr>
                </a:solidFill>
              </a:rPr>
              <a:t> Rei three times in a mantra like fashion, once in each position.  Do the same with Sei Heki and Hon Sha Ze Sho Nen.</a:t>
            </a:r>
          </a:p>
          <a:p>
            <a:pPr lvl="0"/>
            <a:r>
              <a:rPr lang="en-US" b="1" dirty="0">
                <a:solidFill>
                  <a:schemeClr val="accent2">
                    <a:lumMod val="75000"/>
                  </a:schemeClr>
                </a:solidFill>
              </a:rPr>
              <a:t>7.  Return Hands:</a:t>
            </a:r>
            <a:r>
              <a:rPr lang="en-US" dirty="0">
                <a:solidFill>
                  <a:schemeClr val="accent2">
                    <a:lumMod val="75000"/>
                  </a:schemeClr>
                </a:solidFill>
              </a:rPr>
              <a:t>  Gently move the student’s hands from the top of their head, back down to the front of their heart.  </a:t>
            </a:r>
          </a:p>
          <a:p>
            <a:r>
              <a:rPr lang="en-US" dirty="0">
                <a:solidFill>
                  <a:schemeClr val="accent2">
                    <a:lumMod val="75000"/>
                  </a:schemeClr>
                </a:solidFill>
              </a:rPr>
              <a:t> </a:t>
            </a:r>
            <a:r>
              <a:rPr lang="en-US" b="1" dirty="0">
                <a:solidFill>
                  <a:schemeClr val="accent2">
                    <a:lumMod val="75000"/>
                  </a:schemeClr>
                </a:solidFill>
              </a:rPr>
              <a:t>Complete this process with each person, then move to the front and proceed with part two</a:t>
            </a:r>
            <a:r>
              <a:rPr lang="en-US" dirty="0">
                <a:solidFill>
                  <a:schemeClr val="accent2">
                    <a:lumMod val="75000"/>
                  </a:schemeClr>
                </a:solidFill>
              </a:rPr>
              <a:t>.</a:t>
            </a:r>
          </a:p>
          <a:p>
            <a:r>
              <a:rPr lang="en-US" b="1" dirty="0">
                <a:solidFill>
                  <a:schemeClr val="accent2">
                    <a:lumMod val="75000"/>
                  </a:schemeClr>
                </a:solidFill>
              </a:rPr>
              <a:t> </a:t>
            </a:r>
            <a:endParaRPr lang="en-US" dirty="0">
              <a:solidFill>
                <a:schemeClr val="accent2">
                  <a:lumMod val="75000"/>
                </a:schemeClr>
              </a:solidFill>
            </a:endParaRPr>
          </a:p>
          <a:p>
            <a:r>
              <a:rPr lang="en-US" b="1" dirty="0">
                <a:solidFill>
                  <a:schemeClr val="accent2">
                    <a:lumMod val="75000"/>
                  </a:schemeClr>
                </a:solidFill>
              </a:rPr>
              <a:t>Part Two</a:t>
            </a:r>
            <a:endParaRPr lang="en-US" dirty="0">
              <a:solidFill>
                <a:schemeClr val="accent2">
                  <a:lumMod val="75000"/>
                </a:schemeClr>
              </a:solidFill>
            </a:endParaRPr>
          </a:p>
          <a:p>
            <a:pPr marL="342900" lvl="0" indent="-342900">
              <a:buFont typeface="+mj-lt"/>
              <a:buAutoNum type="arabicPeriod"/>
            </a:pPr>
            <a:r>
              <a:rPr lang="en-US" b="1" dirty="0">
                <a:solidFill>
                  <a:schemeClr val="accent2">
                    <a:lumMod val="75000"/>
                  </a:schemeClr>
                </a:solidFill>
              </a:rPr>
              <a:t>Symbols into Hands:</a:t>
            </a:r>
            <a:r>
              <a:rPr lang="en-US" dirty="0">
                <a:solidFill>
                  <a:schemeClr val="accent2">
                    <a:lumMod val="75000"/>
                  </a:schemeClr>
                </a:solidFill>
              </a:rPr>
              <a:t>  Move to the front, and open the students hands flat then support them with your non-Same with Sei dominant hand.  With your dominant hand, draw </a:t>
            </a:r>
            <a:r>
              <a:rPr lang="en-US" dirty="0" err="1">
                <a:solidFill>
                  <a:schemeClr val="accent2">
                    <a:lumMod val="75000"/>
                  </a:schemeClr>
                </a:solidFill>
              </a:rPr>
              <a:t>Choku</a:t>
            </a:r>
            <a:r>
              <a:rPr lang="en-US" dirty="0">
                <a:solidFill>
                  <a:schemeClr val="accent2">
                    <a:lumMod val="75000"/>
                  </a:schemeClr>
                </a:solidFill>
              </a:rPr>
              <a:t> Rei in the air above the hands.  Picture the symbol moving into the hands as you silently chant “</a:t>
            </a:r>
            <a:r>
              <a:rPr lang="en-US" dirty="0" err="1">
                <a:solidFill>
                  <a:schemeClr val="accent2">
                    <a:lumMod val="75000"/>
                  </a:schemeClr>
                </a:solidFill>
              </a:rPr>
              <a:t>Choku</a:t>
            </a:r>
            <a:r>
              <a:rPr lang="en-US" dirty="0">
                <a:solidFill>
                  <a:schemeClr val="accent2">
                    <a:lumMod val="75000"/>
                  </a:schemeClr>
                </a:solidFill>
              </a:rPr>
              <a:t> Rei” three times and motion the energy in.  Pat the hands three times. Do the same with  Sei </a:t>
            </a:r>
            <a:r>
              <a:rPr lang="en-US" dirty="0" err="1">
                <a:solidFill>
                  <a:schemeClr val="accent2">
                    <a:lumMod val="75000"/>
                  </a:schemeClr>
                </a:solidFill>
              </a:rPr>
              <a:t>heki</a:t>
            </a:r>
            <a:r>
              <a:rPr lang="en-US" dirty="0">
                <a:solidFill>
                  <a:schemeClr val="accent2">
                    <a:lumMod val="75000"/>
                  </a:schemeClr>
                </a:solidFill>
              </a:rPr>
              <a:t> and Hon Sha Ze Sho Nen.</a:t>
            </a:r>
          </a:p>
          <a:p>
            <a:pPr marL="342900" lvl="0" indent="-342900">
              <a:buFont typeface="+mj-lt"/>
              <a:buAutoNum type="arabicPeriod"/>
            </a:pPr>
            <a:r>
              <a:rPr lang="en-US" b="1" dirty="0">
                <a:solidFill>
                  <a:schemeClr val="accent2">
                    <a:lumMod val="75000"/>
                  </a:schemeClr>
                </a:solidFill>
              </a:rPr>
              <a:t>Blow on Hands:</a:t>
            </a:r>
            <a:r>
              <a:rPr lang="en-US" dirty="0">
                <a:solidFill>
                  <a:schemeClr val="accent2">
                    <a:lumMod val="75000"/>
                  </a:schemeClr>
                </a:solidFill>
              </a:rPr>
              <a:t>  Bring the student’s hands together and move them back in front of their heart.  Hold your hands over their hands and blow over the hands, down to the solar plexus, up to the third eye and crown, and back over the hands to the solar plexus, and ending at the hands.</a:t>
            </a:r>
          </a:p>
          <a:p>
            <a:r>
              <a:rPr lang="en-US" b="1" dirty="0">
                <a:solidFill>
                  <a:schemeClr val="accent2">
                    <a:lumMod val="75000"/>
                  </a:schemeClr>
                </a:solidFill>
              </a:rPr>
              <a:t>Complete the process with each student and continue to Part Three.</a:t>
            </a:r>
            <a:endParaRPr lang="en-US" dirty="0"/>
          </a:p>
        </p:txBody>
      </p:sp>
      <p:pic>
        <p:nvPicPr>
          <p:cNvPr id="3" name="Picture 2" descr="A close-up of a book&#10;&#10;AI-generated content may be incorrect.">
            <a:extLst>
              <a:ext uri="{FF2B5EF4-FFF2-40B4-BE49-F238E27FC236}">
                <a16:creationId xmlns:a16="http://schemas.microsoft.com/office/drawing/2014/main" id="{D7F0E735-0FD8-4425-A122-0672B7F1FE0E}"/>
              </a:ext>
            </a:extLst>
          </p:cNvPr>
          <p:cNvPicPr>
            <a:picLocks noChangeAspect="1"/>
          </p:cNvPicPr>
          <p:nvPr/>
        </p:nvPicPr>
        <p:blipFill rotWithShape="1">
          <a:blip r:embed="rId2">
            <a:extLst>
              <a:ext uri="{28A0092B-C50C-407E-A947-70E740481C1C}">
                <a14:useLocalDpi xmlns:a14="http://schemas.microsoft.com/office/drawing/2010/main" val="0"/>
              </a:ext>
            </a:extLst>
          </a:blip>
          <a:srcRect l="25987" t="7447" r="50000" b="9647"/>
          <a:stretch>
            <a:fillRect/>
          </a:stretch>
        </p:blipFill>
        <p:spPr bwMode="auto">
          <a:xfrm rot="16200000">
            <a:off x="5361971" y="3925366"/>
            <a:ext cx="989254" cy="4557968"/>
          </a:xfrm>
          <a:prstGeom prst="rect">
            <a:avLst/>
          </a:prstGeom>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2ED8B7A2-6F55-7F47-5E72-1468B856EF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3391" y="5794913"/>
            <a:ext cx="447675" cy="895350"/>
          </a:xfrm>
          <a:prstGeom prst="rect">
            <a:avLst/>
          </a:prstGeom>
        </p:spPr>
      </p:pic>
    </p:spTree>
    <p:extLst>
      <p:ext uri="{BB962C8B-B14F-4D97-AF65-F5344CB8AC3E}">
        <p14:creationId xmlns:p14="http://schemas.microsoft.com/office/powerpoint/2010/main" val="784071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3236E9-436D-9787-D141-F292B0F69517}"/>
              </a:ext>
            </a:extLst>
          </p:cNvPr>
          <p:cNvSpPr txBox="1"/>
          <p:nvPr/>
        </p:nvSpPr>
        <p:spPr>
          <a:xfrm>
            <a:off x="820882" y="540327"/>
            <a:ext cx="9258300" cy="5878532"/>
          </a:xfrm>
          <a:prstGeom prst="rect">
            <a:avLst/>
          </a:prstGeom>
          <a:noFill/>
        </p:spPr>
        <p:txBody>
          <a:bodyPr wrap="square" rtlCol="0">
            <a:spAutoFit/>
          </a:bodyPr>
          <a:lstStyle/>
          <a:p>
            <a:r>
              <a:rPr lang="en-US" sz="2000" b="1" dirty="0">
                <a:solidFill>
                  <a:schemeClr val="accent2">
                    <a:lumMod val="75000"/>
                  </a:schemeClr>
                </a:solidFill>
              </a:rPr>
              <a:t>Part Three</a:t>
            </a:r>
            <a:endParaRPr lang="en-US" sz="2000" dirty="0">
              <a:solidFill>
                <a:schemeClr val="accent2">
                  <a:lumMod val="75000"/>
                </a:schemeClr>
              </a:solidFill>
            </a:endParaRPr>
          </a:p>
          <a:p>
            <a:pPr marL="457200" lvl="0" indent="-457200">
              <a:buFont typeface="+mj-lt"/>
              <a:buAutoNum type="arabicPeriod"/>
            </a:pPr>
            <a:r>
              <a:rPr lang="en-US" sz="2000" b="1" dirty="0">
                <a:solidFill>
                  <a:schemeClr val="accent2">
                    <a:lumMod val="75000"/>
                  </a:schemeClr>
                </a:solidFill>
              </a:rPr>
              <a:t>Affirmation:</a:t>
            </a:r>
            <a:r>
              <a:rPr lang="en-US" sz="2000" dirty="0">
                <a:solidFill>
                  <a:schemeClr val="accent2">
                    <a:lumMod val="75000"/>
                  </a:schemeClr>
                </a:solidFill>
              </a:rPr>
              <a:t>  Move behind the student and place your hands on the student’s shoulders and look down through the crown chakra, imagining that you can see all the way down to the root chakra at the base of the spine.  Look for a red ball of fire or imagine one being there in the root chakra.  Place a positive affirmation there such as “You are a successful and confident Reiki healer.” Or “Divine love and wisdom guides and empowers you in your use of Reiki.”  Repeat this three times and imagine you are placing this into the root chakra and intending that it be accepted by the subconscious mind of the student.</a:t>
            </a:r>
          </a:p>
          <a:p>
            <a:pPr marL="457200" lvl="0" indent="-457200">
              <a:buFont typeface="+mj-lt"/>
              <a:buAutoNum type="arabicPeriod"/>
            </a:pPr>
            <a:r>
              <a:rPr lang="en-US" sz="2000" b="1" dirty="0">
                <a:solidFill>
                  <a:schemeClr val="accent2">
                    <a:lumMod val="75000"/>
                  </a:schemeClr>
                </a:solidFill>
              </a:rPr>
              <a:t>Sealing:</a:t>
            </a:r>
            <a:r>
              <a:rPr lang="en-US" sz="2000" dirty="0">
                <a:solidFill>
                  <a:schemeClr val="accent2">
                    <a:lumMod val="75000"/>
                  </a:schemeClr>
                </a:solidFill>
              </a:rPr>
              <a:t>  Bring your hands together placing your thumbs at the base of the skull.  Repeat this phrase three times to yourself:  “I now seal this process with Divine love and wisdom.” while picturing a door with </a:t>
            </a:r>
            <a:r>
              <a:rPr lang="en-US" sz="2000" dirty="0" err="1">
                <a:solidFill>
                  <a:schemeClr val="accent2">
                    <a:lumMod val="75000"/>
                  </a:schemeClr>
                </a:solidFill>
              </a:rPr>
              <a:t>Choku</a:t>
            </a:r>
            <a:r>
              <a:rPr lang="en-US" sz="2000" dirty="0">
                <a:solidFill>
                  <a:schemeClr val="accent2">
                    <a:lumMod val="75000"/>
                  </a:schemeClr>
                </a:solidFill>
              </a:rPr>
              <a:t> Rei on it being closed and locked.  While you do this, intend, will and feel that the process is sealed and complete and the student is now connected directly to Reiki Source.  </a:t>
            </a:r>
          </a:p>
          <a:p>
            <a:pPr marL="457200" lvl="0" indent="-457200">
              <a:buFont typeface="+mj-lt"/>
              <a:buAutoNum type="arabicPeriod"/>
            </a:pPr>
            <a:r>
              <a:rPr lang="en-US" sz="2000" b="1" dirty="0">
                <a:solidFill>
                  <a:schemeClr val="accent2">
                    <a:lumMod val="75000"/>
                  </a:schemeClr>
                </a:solidFill>
              </a:rPr>
              <a:t>Blessing:</a:t>
            </a:r>
            <a:r>
              <a:rPr lang="en-US" sz="2000" dirty="0">
                <a:solidFill>
                  <a:schemeClr val="accent2">
                    <a:lumMod val="75000"/>
                  </a:schemeClr>
                </a:solidFill>
              </a:rPr>
              <a:t>  Place your hands on the students shoulders while feeling that both of you have been blessed by the experience.</a:t>
            </a:r>
          </a:p>
          <a:p>
            <a:pPr marL="457200" lvl="0" indent="-457200">
              <a:buFont typeface="+mj-lt"/>
              <a:buAutoNum type="arabicPeriod"/>
            </a:pPr>
            <a:r>
              <a:rPr lang="en-US" sz="2000" b="1" dirty="0">
                <a:solidFill>
                  <a:schemeClr val="accent2">
                    <a:lumMod val="75000"/>
                  </a:schemeClr>
                </a:solidFill>
              </a:rPr>
              <a:t>Close the Aura:</a:t>
            </a:r>
            <a:r>
              <a:rPr lang="en-US" sz="2000" dirty="0">
                <a:solidFill>
                  <a:schemeClr val="accent2">
                    <a:lumMod val="75000"/>
                  </a:schemeClr>
                </a:solidFill>
              </a:rPr>
              <a:t>  Seal with the Raku Symbol down the back of the student.</a:t>
            </a:r>
          </a:p>
          <a:p>
            <a:endParaRPr lang="en-US" dirty="0"/>
          </a:p>
          <a:p>
            <a:endParaRPr lang="en-US" dirty="0"/>
          </a:p>
        </p:txBody>
      </p:sp>
    </p:spTree>
    <p:extLst>
      <p:ext uri="{BB962C8B-B14F-4D97-AF65-F5344CB8AC3E}">
        <p14:creationId xmlns:p14="http://schemas.microsoft.com/office/powerpoint/2010/main" val="600208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6">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8">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52"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53" name="Oval 11">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12">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13">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14">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15">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16">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17">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18">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19">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20">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21">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64" name="Freeform: Shape 22">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65" name="Freeform: Shape 23">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66" name="Oval 24">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7" name="Freeform: Shape 25">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68" name="Rectangle 27">
            <a:extLst>
              <a:ext uri="{FF2B5EF4-FFF2-40B4-BE49-F238E27FC236}">
                <a16:creationId xmlns:a16="http://schemas.microsoft.com/office/drawing/2014/main" id="{FB10978E-79AF-4963-8EF6-7EF774A48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29">
            <a:extLst>
              <a:ext uri="{FF2B5EF4-FFF2-40B4-BE49-F238E27FC236}">
                <a16:creationId xmlns:a16="http://schemas.microsoft.com/office/drawing/2014/main" id="{E458EB2B-CABD-43DA-BD12-F4CE701A4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extBox 1">
            <a:extLst>
              <a:ext uri="{FF2B5EF4-FFF2-40B4-BE49-F238E27FC236}">
                <a16:creationId xmlns:a16="http://schemas.microsoft.com/office/drawing/2014/main" id="{E6F21433-BD40-44E4-B9A0-28E4DC68C634}"/>
              </a:ext>
            </a:extLst>
          </p:cNvPr>
          <p:cNvSpPr txBox="1"/>
          <p:nvPr/>
        </p:nvSpPr>
        <p:spPr>
          <a:xfrm>
            <a:off x="705075" y="1333846"/>
            <a:ext cx="6548107" cy="4114800"/>
          </a:xfrm>
          <a:prstGeom prst="rect">
            <a:avLst/>
          </a:prstGeom>
        </p:spPr>
        <p:txBody>
          <a:bodyPr vert="horz" lIns="91440" tIns="45720" rIns="91440" bIns="45720" rtlCol="0" anchor="t">
            <a:noAutofit/>
          </a:bodyPr>
          <a:lstStyle/>
          <a:p>
            <a:r>
              <a:rPr lang="en-US" sz="2000" b="1" dirty="0">
                <a:solidFill>
                  <a:schemeClr val="accent2">
                    <a:lumMod val="75000"/>
                  </a:schemeClr>
                </a:solidFill>
              </a:rPr>
              <a:t>Part 4</a:t>
            </a:r>
            <a:endParaRPr lang="en-US" sz="2000" dirty="0">
              <a:solidFill>
                <a:schemeClr val="accent2">
                  <a:lumMod val="75000"/>
                </a:schemeClr>
              </a:solidFill>
            </a:endParaRPr>
          </a:p>
          <a:p>
            <a:pPr marL="457200" lvl="0" indent="-457200">
              <a:buFont typeface="+mj-lt"/>
              <a:buAutoNum type="arabicPeriod"/>
            </a:pPr>
            <a:r>
              <a:rPr lang="en-US" sz="2000" b="1" dirty="0">
                <a:solidFill>
                  <a:schemeClr val="accent2">
                    <a:lumMod val="75000"/>
                  </a:schemeClr>
                </a:solidFill>
              </a:rPr>
              <a:t>Final Blessing:</a:t>
            </a:r>
            <a:r>
              <a:rPr lang="en-US" sz="2000" dirty="0">
                <a:solidFill>
                  <a:schemeClr val="accent2">
                    <a:lumMod val="75000"/>
                  </a:schemeClr>
                </a:solidFill>
              </a:rPr>
              <a:t>  Move to the front of the student and hold your hands with fingers pointed toward your heart chakra.  Silently say a prayer asking that the students be deeply blessed and healed.</a:t>
            </a:r>
          </a:p>
          <a:p>
            <a:pPr marL="457200" lvl="0" indent="-457200">
              <a:buFont typeface="+mj-lt"/>
              <a:buAutoNum type="arabicPeriod"/>
            </a:pPr>
            <a:r>
              <a:rPr lang="en-US" sz="2000" b="1" dirty="0">
                <a:solidFill>
                  <a:schemeClr val="accent2">
                    <a:lumMod val="75000"/>
                  </a:schemeClr>
                </a:solidFill>
              </a:rPr>
              <a:t>Release the Prayer:</a:t>
            </a:r>
            <a:r>
              <a:rPr lang="en-US" sz="2000" dirty="0">
                <a:solidFill>
                  <a:schemeClr val="accent2">
                    <a:lumMod val="75000"/>
                  </a:schemeClr>
                </a:solidFill>
              </a:rPr>
              <a:t>  Inhale and hold the breath briefly, then exhale while releasing the Hui Yin point and tongue and intending that the releasing energy act as a blessing for the students.  As you release, motion the hands outward toward the students with the intention of bestowing a blessing on them.</a:t>
            </a:r>
          </a:p>
          <a:p>
            <a:pPr marL="457200" lvl="0" indent="-457200">
              <a:buFont typeface="+mj-lt"/>
              <a:buAutoNum type="arabicPeriod"/>
            </a:pPr>
            <a:r>
              <a:rPr lang="en-US" sz="2000" dirty="0">
                <a:solidFill>
                  <a:schemeClr val="accent2">
                    <a:lumMod val="75000"/>
                  </a:schemeClr>
                </a:solidFill>
              </a:rPr>
              <a:t>Students may now breath slowly and deeply and open their eyes.</a:t>
            </a:r>
          </a:p>
        </p:txBody>
      </p:sp>
      <p:grpSp>
        <p:nvGrpSpPr>
          <p:cNvPr id="70" name="decorative circles">
            <a:extLst>
              <a:ext uri="{FF2B5EF4-FFF2-40B4-BE49-F238E27FC236}">
                <a16:creationId xmlns:a16="http://schemas.microsoft.com/office/drawing/2014/main" id="{A75D010E-E32F-4634-AF9B-816FE2A661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70062" y="289695"/>
            <a:ext cx="4971115" cy="6138399"/>
            <a:chOff x="6870062" y="289695"/>
            <a:chExt cx="4971115" cy="6138399"/>
          </a:xfrm>
        </p:grpSpPr>
        <p:sp>
          <p:nvSpPr>
            <p:cNvPr id="71" name="Oval 32">
              <a:extLst>
                <a:ext uri="{FF2B5EF4-FFF2-40B4-BE49-F238E27FC236}">
                  <a16:creationId xmlns:a16="http://schemas.microsoft.com/office/drawing/2014/main" id="{C50A2A52-7D71-432A-A50B-4C26E33DC8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33">
              <a:extLst>
                <a:ext uri="{FF2B5EF4-FFF2-40B4-BE49-F238E27FC236}">
                  <a16:creationId xmlns:a16="http://schemas.microsoft.com/office/drawing/2014/main" id="{4CFD6A55-48ED-4F64-8A30-A0229D4C0D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74736" y="5667686"/>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34">
              <a:extLst>
                <a:ext uri="{FF2B5EF4-FFF2-40B4-BE49-F238E27FC236}">
                  <a16:creationId xmlns:a16="http://schemas.microsoft.com/office/drawing/2014/main" id="{28C1BD7B-FCBF-40CB-BF3D-3A6A2E8E7C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27805" y="5275653"/>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35">
              <a:extLst>
                <a:ext uri="{FF2B5EF4-FFF2-40B4-BE49-F238E27FC236}">
                  <a16:creationId xmlns:a16="http://schemas.microsoft.com/office/drawing/2014/main" id="{D69B9EA3-DEB9-47C4-9169-25667BA9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9847" y="59428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36">
              <a:extLst>
                <a:ext uri="{FF2B5EF4-FFF2-40B4-BE49-F238E27FC236}">
                  <a16:creationId xmlns:a16="http://schemas.microsoft.com/office/drawing/2014/main" id="{8C4463B8-87B1-43F1-8E57-BAF0A00D40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1540" y="655922"/>
              <a:ext cx="466441" cy="466441"/>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37">
              <a:extLst>
                <a:ext uri="{FF2B5EF4-FFF2-40B4-BE49-F238E27FC236}">
                  <a16:creationId xmlns:a16="http://schemas.microsoft.com/office/drawing/2014/main" id="{07FDB012-7562-4D22-8EDA-34FA671F13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C59EB36-84A2-4F22-B428-E2E92E981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63367" y="6122314"/>
              <a:ext cx="305780" cy="3057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39">
              <a:extLst>
                <a:ext uri="{FF2B5EF4-FFF2-40B4-BE49-F238E27FC236}">
                  <a16:creationId xmlns:a16="http://schemas.microsoft.com/office/drawing/2014/main" id="{5EABA136-D280-4404-BFF1-E238FF59A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0062" y="5959435"/>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Oval 1">
            <a:extLst>
              <a:ext uri="{FF2B5EF4-FFF2-40B4-BE49-F238E27FC236}">
                <a16:creationId xmlns:a16="http://schemas.microsoft.com/office/drawing/2014/main" id="{A95922DF-5755-4986-9BBB-880A9108D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3972" y="1339500"/>
            <a:ext cx="4114800" cy="41148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Graphic 43">
            <a:extLst>
              <a:ext uri="{FF2B5EF4-FFF2-40B4-BE49-F238E27FC236}">
                <a16:creationId xmlns:a16="http://schemas.microsoft.com/office/drawing/2014/main" id="{644C4111-D374-4376-AA44-1A440E561B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72699" y="1339500"/>
            <a:ext cx="4103492" cy="4103492"/>
          </a:xfrm>
          <a:prstGeom prst="rect">
            <a:avLst/>
          </a:prstGeom>
        </p:spPr>
      </p:pic>
    </p:spTree>
    <p:extLst>
      <p:ext uri="{BB962C8B-B14F-4D97-AF65-F5344CB8AC3E}">
        <p14:creationId xmlns:p14="http://schemas.microsoft.com/office/powerpoint/2010/main" val="1228846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6BFF8B-5F48-9CC4-8C17-3C975D1DD88E}"/>
              </a:ext>
            </a:extLst>
          </p:cNvPr>
          <p:cNvSpPr txBox="1"/>
          <p:nvPr/>
        </p:nvSpPr>
        <p:spPr>
          <a:xfrm>
            <a:off x="374073" y="41563"/>
            <a:ext cx="10598727" cy="6617196"/>
          </a:xfrm>
          <a:prstGeom prst="rect">
            <a:avLst/>
          </a:prstGeom>
          <a:noFill/>
        </p:spPr>
        <p:txBody>
          <a:bodyPr wrap="square" rtlCol="0">
            <a:spAutoFit/>
          </a:bodyPr>
          <a:lstStyle/>
          <a:p>
            <a:pPr algn="ctr"/>
            <a:r>
              <a:rPr lang="en-US" sz="2800" dirty="0">
                <a:solidFill>
                  <a:schemeClr val="accent2">
                    <a:lumMod val="75000"/>
                  </a:schemeClr>
                </a:solidFill>
                <a:latin typeface="Aparajita" panose="02020603050405020304" pitchFamily="18" charset="0"/>
                <a:cs typeface="Aparajita" panose="02020603050405020304" pitchFamily="18" charset="0"/>
              </a:rPr>
              <a:t>Reiki Master Attunement</a:t>
            </a:r>
          </a:p>
          <a:p>
            <a:r>
              <a:rPr lang="en-US" b="1" dirty="0">
                <a:solidFill>
                  <a:schemeClr val="accent2">
                    <a:lumMod val="75000"/>
                  </a:schemeClr>
                </a:solidFill>
              </a:rPr>
              <a:t>Preparation:</a:t>
            </a:r>
            <a:r>
              <a:rPr lang="en-US" dirty="0">
                <a:solidFill>
                  <a:schemeClr val="accent2">
                    <a:lumMod val="75000"/>
                  </a:schemeClr>
                </a:solidFill>
              </a:rPr>
              <a:t>  Prepare yourself and the room as described above.</a:t>
            </a:r>
          </a:p>
          <a:p>
            <a:r>
              <a:rPr lang="en-US" dirty="0">
                <a:solidFill>
                  <a:schemeClr val="accent2">
                    <a:lumMod val="75000"/>
                  </a:schemeClr>
                </a:solidFill>
              </a:rPr>
              <a:t>In the Reiki Master Attunement you will be placing all six symbols into the hands, both on to of the head and in front of the heart.  This includes doing the Violet Breath into the hands when they are on top of the head.  This Attunement gives the student the ability to do Reiki attunements.</a:t>
            </a:r>
          </a:p>
          <a:p>
            <a:r>
              <a:rPr lang="en-US" b="1" dirty="0">
                <a:solidFill>
                  <a:schemeClr val="accent2">
                    <a:lumMod val="75000"/>
                  </a:schemeClr>
                </a:solidFill>
              </a:rPr>
              <a:t>Part One:</a:t>
            </a:r>
            <a:r>
              <a:rPr lang="en-US" dirty="0">
                <a:solidFill>
                  <a:schemeClr val="accent2">
                    <a:lumMod val="75000"/>
                  </a:schemeClr>
                </a:solidFill>
              </a:rPr>
              <a:t> </a:t>
            </a:r>
          </a:p>
          <a:p>
            <a:pPr marL="342900" lvl="0" indent="-342900">
              <a:buFont typeface="+mj-lt"/>
              <a:buAutoNum type="arabicPeriod"/>
            </a:pPr>
            <a:r>
              <a:rPr lang="en-US" b="1" dirty="0">
                <a:solidFill>
                  <a:schemeClr val="accent2">
                    <a:lumMod val="75000"/>
                  </a:schemeClr>
                </a:solidFill>
              </a:rPr>
              <a:t>Fire Serpent:</a:t>
            </a:r>
            <a:r>
              <a:rPr lang="en-US" dirty="0">
                <a:solidFill>
                  <a:schemeClr val="accent2">
                    <a:lumMod val="75000"/>
                  </a:schemeClr>
                </a:solidFill>
              </a:rPr>
              <a:t>  Move behind the student and hold the space with your non-dominant hand (I sometimes place that hand on their shoulder.).  point and do the Violet Breath. Draw the Fire Serpent down the back starting with the arch over the top of the head, then undulating down the back and coiling at the base of the spine.</a:t>
            </a:r>
          </a:p>
          <a:p>
            <a:pPr marL="342900" lvl="0" indent="-342900">
              <a:buFont typeface="+mj-lt"/>
              <a:buAutoNum type="arabicPeriod"/>
            </a:pPr>
            <a:r>
              <a:rPr lang="en-US" b="1" dirty="0">
                <a:solidFill>
                  <a:schemeClr val="accent2">
                    <a:lumMod val="75000"/>
                  </a:schemeClr>
                </a:solidFill>
              </a:rPr>
              <a:t>Rapport:</a:t>
            </a:r>
            <a:r>
              <a:rPr lang="en-US" dirty="0">
                <a:solidFill>
                  <a:schemeClr val="accent2">
                    <a:lumMod val="75000"/>
                  </a:schemeClr>
                </a:solidFill>
              </a:rPr>
              <a:t>  Place both hands on top of the head and close your eyes, meditating briefly to gain an energetic rapport with the student.</a:t>
            </a:r>
          </a:p>
          <a:p>
            <a:pPr marL="342900" lvl="0" indent="-342900">
              <a:buFont typeface="+mj-lt"/>
              <a:buAutoNum type="arabicPeriod"/>
            </a:pPr>
            <a:r>
              <a:rPr lang="en-US" b="1" dirty="0">
                <a:solidFill>
                  <a:schemeClr val="accent2">
                    <a:lumMod val="75000"/>
                  </a:schemeClr>
                </a:solidFill>
              </a:rPr>
              <a:t>Hands Up:  </a:t>
            </a:r>
            <a:r>
              <a:rPr lang="en-US" dirty="0">
                <a:solidFill>
                  <a:schemeClr val="accent2">
                    <a:lumMod val="75000"/>
                  </a:schemeClr>
                </a:solidFill>
              </a:rPr>
              <a:t>Touch the student’s left shoulder, signaling them to raise their prayer clasped hands to the top of the head.</a:t>
            </a:r>
          </a:p>
          <a:p>
            <a:pPr marL="342900" lvl="0" indent="-342900">
              <a:buFont typeface="+mj-lt"/>
              <a:buAutoNum type="arabicPeriod"/>
            </a:pPr>
            <a:r>
              <a:rPr lang="en-US" b="1" dirty="0">
                <a:solidFill>
                  <a:schemeClr val="accent2">
                    <a:lumMod val="75000"/>
                  </a:schemeClr>
                </a:solidFill>
              </a:rPr>
              <a:t>Violet Breath:</a:t>
            </a:r>
            <a:r>
              <a:rPr lang="en-US" dirty="0">
                <a:solidFill>
                  <a:schemeClr val="accent2">
                    <a:lumMod val="75000"/>
                  </a:schemeClr>
                </a:solidFill>
              </a:rPr>
              <a:t>  Bring your tongue to the top of your mouth, contract the Hui Yin point and do the Violet Breath. Then do the Violet breath through the hands by holding the hands with both of yours, then opening your hands slightly when blowing the Violet Breath into them. (Remember, you must continue holding the Hui Yin point and continue to keep your tongue touching the top of your mouth throughout the remainder of the attunement.)  As you do the Violet breath, picture the Tibetan Dai Ko Mio (TDKM) moving from the middle of your head, out with your breath and into the student’s crown chakra.  Then motion the TDKM to the base of the skull in  and finally the base of the skull.  As you do this say, Dai Ko Myo three times in a mantra like fashion to yourself, once in each position.</a:t>
            </a:r>
          </a:p>
          <a:p>
            <a:endParaRPr lang="en-US" dirty="0"/>
          </a:p>
        </p:txBody>
      </p:sp>
    </p:spTree>
    <p:extLst>
      <p:ext uri="{BB962C8B-B14F-4D97-AF65-F5344CB8AC3E}">
        <p14:creationId xmlns:p14="http://schemas.microsoft.com/office/powerpoint/2010/main" val="160294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277E82-B335-2049-491F-76AAD01A20FA}"/>
              </a:ext>
            </a:extLst>
          </p:cNvPr>
          <p:cNvSpPr txBox="1"/>
          <p:nvPr/>
        </p:nvSpPr>
        <p:spPr>
          <a:xfrm>
            <a:off x="581891" y="41401"/>
            <a:ext cx="10349345" cy="5632311"/>
          </a:xfrm>
          <a:prstGeom prst="rect">
            <a:avLst/>
          </a:prstGeom>
          <a:noFill/>
        </p:spPr>
        <p:txBody>
          <a:bodyPr wrap="square" rtlCol="0">
            <a:spAutoFit/>
          </a:bodyPr>
          <a:lstStyle/>
          <a:p>
            <a:pPr lvl="0"/>
            <a:r>
              <a:rPr lang="en-US" b="1" dirty="0">
                <a:solidFill>
                  <a:schemeClr val="accent2">
                    <a:lumMod val="75000"/>
                  </a:schemeClr>
                </a:solidFill>
              </a:rPr>
              <a:t>Part 1 continued…</a:t>
            </a:r>
          </a:p>
          <a:p>
            <a:pPr lvl="0"/>
            <a:r>
              <a:rPr lang="en-US" b="1" dirty="0">
                <a:solidFill>
                  <a:schemeClr val="accent2">
                    <a:lumMod val="75000"/>
                  </a:schemeClr>
                </a:solidFill>
              </a:rPr>
              <a:t>6.  Symbols:</a:t>
            </a:r>
            <a:r>
              <a:rPr lang="en-US" dirty="0">
                <a:solidFill>
                  <a:schemeClr val="accent2">
                    <a:lumMod val="75000"/>
                  </a:schemeClr>
                </a:solidFill>
              </a:rPr>
              <a:t>  Continue to hold the space and draw the Fire over the head vertically.  Then motion the Fire Serpent to the base of the skull in three steps by pointing to the crown chakra, then the center of the head and finally the base of the skull.  As you do this say, “Fire Serpent” three times in mantra like fashion to yourself, once at each position.  Repeat this step with the Usui Dai Ko Myo, </a:t>
            </a:r>
            <a:r>
              <a:rPr lang="en-US" dirty="0" err="1">
                <a:solidFill>
                  <a:schemeClr val="accent2">
                    <a:lumMod val="75000"/>
                  </a:schemeClr>
                </a:solidFill>
              </a:rPr>
              <a:t>Choku</a:t>
            </a:r>
            <a:r>
              <a:rPr lang="en-US" dirty="0">
                <a:solidFill>
                  <a:schemeClr val="accent2">
                    <a:lumMod val="75000"/>
                  </a:schemeClr>
                </a:solidFill>
              </a:rPr>
              <a:t> Rei, Sei Heki, and Hon Sha Ze Sho Nen.</a:t>
            </a:r>
          </a:p>
          <a:p>
            <a:pPr lvl="0"/>
            <a:r>
              <a:rPr lang="en-US" b="1" dirty="0">
                <a:solidFill>
                  <a:schemeClr val="accent2">
                    <a:lumMod val="75000"/>
                  </a:schemeClr>
                </a:solidFill>
              </a:rPr>
              <a:t>7.  Return Hands:</a:t>
            </a:r>
            <a:r>
              <a:rPr lang="en-US" dirty="0">
                <a:solidFill>
                  <a:schemeClr val="accent2">
                    <a:lumMod val="75000"/>
                  </a:schemeClr>
                </a:solidFill>
              </a:rPr>
              <a:t>  Gently move the student’s hands from the top of their head, back down to the front of their heart.</a:t>
            </a:r>
          </a:p>
          <a:p>
            <a:r>
              <a:rPr lang="en-US" b="1" dirty="0">
                <a:solidFill>
                  <a:schemeClr val="accent2">
                    <a:lumMod val="75000"/>
                  </a:schemeClr>
                </a:solidFill>
              </a:rPr>
              <a:t>Complete this process with each person, then move to the front and proceed with Part Two.</a:t>
            </a:r>
          </a:p>
          <a:p>
            <a:endParaRPr lang="en-US" dirty="0">
              <a:solidFill>
                <a:schemeClr val="accent2">
                  <a:lumMod val="75000"/>
                </a:schemeClr>
              </a:solidFill>
            </a:endParaRPr>
          </a:p>
          <a:p>
            <a:r>
              <a:rPr lang="en-US" b="1" dirty="0">
                <a:solidFill>
                  <a:schemeClr val="accent2">
                    <a:lumMod val="75000"/>
                  </a:schemeClr>
                </a:solidFill>
              </a:rPr>
              <a:t>Part Two</a:t>
            </a:r>
            <a:endParaRPr lang="en-US" dirty="0">
              <a:solidFill>
                <a:schemeClr val="accent2">
                  <a:lumMod val="75000"/>
                </a:schemeClr>
              </a:solidFill>
            </a:endParaRPr>
          </a:p>
          <a:p>
            <a:pPr marL="342900" lvl="0" indent="-342900">
              <a:buFont typeface="+mj-lt"/>
              <a:buAutoNum type="arabicPeriod"/>
            </a:pPr>
            <a:r>
              <a:rPr lang="en-US" b="1" dirty="0">
                <a:solidFill>
                  <a:schemeClr val="accent2">
                    <a:lumMod val="75000"/>
                  </a:schemeClr>
                </a:solidFill>
              </a:rPr>
              <a:t>Symbols into Hands:</a:t>
            </a:r>
            <a:r>
              <a:rPr lang="en-US" dirty="0">
                <a:solidFill>
                  <a:schemeClr val="accent2">
                    <a:lumMod val="75000"/>
                  </a:schemeClr>
                </a:solidFill>
              </a:rPr>
              <a:t>  Move to the front, and open the students hands flat then support them with your non-Same with Sei dominant hand.  With your dominant hand, draw the Tibetan Dai Ko Mio in the air above the hands.   Picture the symbol moving into the hands as you silently chant “Dai Ko Mio” three times and motion the energy in.  Pat the hands three times. Do the same with the Fire Serpent, Usui Dai Ko Myo, </a:t>
            </a:r>
            <a:r>
              <a:rPr lang="en-US" dirty="0" err="1">
                <a:solidFill>
                  <a:schemeClr val="accent2">
                    <a:lumMod val="75000"/>
                  </a:schemeClr>
                </a:solidFill>
              </a:rPr>
              <a:t>Choku</a:t>
            </a:r>
            <a:r>
              <a:rPr lang="en-US" dirty="0">
                <a:solidFill>
                  <a:schemeClr val="accent2">
                    <a:lumMod val="75000"/>
                  </a:schemeClr>
                </a:solidFill>
              </a:rPr>
              <a:t> Rei, Sei </a:t>
            </a:r>
            <a:r>
              <a:rPr lang="en-US" dirty="0" err="1">
                <a:solidFill>
                  <a:schemeClr val="accent2">
                    <a:lumMod val="75000"/>
                  </a:schemeClr>
                </a:solidFill>
              </a:rPr>
              <a:t>heki</a:t>
            </a:r>
            <a:r>
              <a:rPr lang="en-US" dirty="0">
                <a:solidFill>
                  <a:schemeClr val="accent2">
                    <a:lumMod val="75000"/>
                  </a:schemeClr>
                </a:solidFill>
              </a:rPr>
              <a:t> and Hon Sha Ze Sho Nen.</a:t>
            </a:r>
          </a:p>
          <a:p>
            <a:pPr marL="342900" lvl="0" indent="-342900">
              <a:buFont typeface="+mj-lt"/>
              <a:buAutoNum type="arabicPeriod"/>
            </a:pPr>
            <a:r>
              <a:rPr lang="en-US" b="1" dirty="0">
                <a:solidFill>
                  <a:schemeClr val="accent2">
                    <a:lumMod val="75000"/>
                  </a:schemeClr>
                </a:solidFill>
              </a:rPr>
              <a:t>Blow on Hands:</a:t>
            </a:r>
            <a:r>
              <a:rPr lang="en-US" dirty="0">
                <a:solidFill>
                  <a:schemeClr val="accent2">
                    <a:lumMod val="75000"/>
                  </a:schemeClr>
                </a:solidFill>
              </a:rPr>
              <a:t>  Bring the student’s hands together and move them back in front of their heart.  Hold your hands over their hands and blow over the hands, down to the solar plexus, up to the third eye and crown, and back over the hands to the solar plexus, and ending at the hands. </a:t>
            </a:r>
          </a:p>
          <a:p>
            <a:r>
              <a:rPr lang="en-US" b="1" dirty="0">
                <a:solidFill>
                  <a:schemeClr val="accent2">
                    <a:lumMod val="75000"/>
                  </a:schemeClr>
                </a:solidFill>
              </a:rPr>
              <a:t>Complete the process with each student and continue to Part Three.</a:t>
            </a:r>
          </a:p>
        </p:txBody>
      </p:sp>
      <p:pic>
        <p:nvPicPr>
          <p:cNvPr id="3" name="Picture 2" descr="A close-up of a book&#10;&#10;AI-generated content may be incorrect.">
            <a:extLst>
              <a:ext uri="{FF2B5EF4-FFF2-40B4-BE49-F238E27FC236}">
                <a16:creationId xmlns:a16="http://schemas.microsoft.com/office/drawing/2014/main" id="{E3DA09EA-674A-FB1D-10B9-9D6C8077119D}"/>
              </a:ext>
            </a:extLst>
          </p:cNvPr>
          <p:cNvPicPr>
            <a:picLocks noChangeAspect="1"/>
          </p:cNvPicPr>
          <p:nvPr/>
        </p:nvPicPr>
        <p:blipFill rotWithShape="1">
          <a:blip r:embed="rId2">
            <a:extLst>
              <a:ext uri="{28A0092B-C50C-407E-A947-70E740481C1C}">
                <a14:useLocalDpi xmlns:a14="http://schemas.microsoft.com/office/drawing/2010/main" val="0"/>
              </a:ext>
            </a:extLst>
          </a:blip>
          <a:srcRect l="25987" t="7447" r="50000" b="9647"/>
          <a:stretch>
            <a:fillRect/>
          </a:stretch>
        </p:blipFill>
        <p:spPr bwMode="auto">
          <a:xfrm rot="16200000">
            <a:off x="5372362" y="3811066"/>
            <a:ext cx="989254" cy="4557968"/>
          </a:xfrm>
          <a:prstGeom prst="rect">
            <a:avLst/>
          </a:prstGeom>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A6101F40-7E56-0911-B13E-E9B9C65C82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4564" y="5689327"/>
            <a:ext cx="447675" cy="895350"/>
          </a:xfrm>
          <a:prstGeom prst="rect">
            <a:avLst/>
          </a:prstGeom>
        </p:spPr>
      </p:pic>
    </p:spTree>
    <p:extLst>
      <p:ext uri="{BB962C8B-B14F-4D97-AF65-F5344CB8AC3E}">
        <p14:creationId xmlns:p14="http://schemas.microsoft.com/office/powerpoint/2010/main" val="3169894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2CDD9E-8437-FB43-280E-31DCF8219A2D}"/>
              </a:ext>
            </a:extLst>
          </p:cNvPr>
          <p:cNvSpPr txBox="1"/>
          <p:nvPr/>
        </p:nvSpPr>
        <p:spPr>
          <a:xfrm>
            <a:off x="945574" y="384464"/>
            <a:ext cx="9164782" cy="5601533"/>
          </a:xfrm>
          <a:prstGeom prst="rect">
            <a:avLst/>
          </a:prstGeom>
          <a:noFill/>
        </p:spPr>
        <p:txBody>
          <a:bodyPr wrap="square" rtlCol="0">
            <a:spAutoFit/>
          </a:bodyPr>
          <a:lstStyle/>
          <a:p>
            <a:r>
              <a:rPr lang="en-US" sz="2000" b="1" dirty="0">
                <a:solidFill>
                  <a:schemeClr val="accent2">
                    <a:lumMod val="75000"/>
                  </a:schemeClr>
                </a:solidFill>
              </a:rPr>
              <a:t>Part Three</a:t>
            </a:r>
            <a:endParaRPr lang="en-US" sz="2000" dirty="0">
              <a:solidFill>
                <a:schemeClr val="accent2">
                  <a:lumMod val="75000"/>
                </a:schemeClr>
              </a:solidFill>
            </a:endParaRPr>
          </a:p>
          <a:p>
            <a:pPr marL="457200" lvl="0" indent="-457200">
              <a:buFont typeface="+mj-lt"/>
              <a:buAutoNum type="arabicPeriod"/>
            </a:pPr>
            <a:r>
              <a:rPr lang="en-US" sz="2000" b="1" dirty="0">
                <a:solidFill>
                  <a:schemeClr val="accent2">
                    <a:lumMod val="75000"/>
                  </a:schemeClr>
                </a:solidFill>
              </a:rPr>
              <a:t>Affirmation:</a:t>
            </a:r>
            <a:r>
              <a:rPr lang="en-US" sz="2000" dirty="0">
                <a:solidFill>
                  <a:schemeClr val="accent2">
                    <a:lumMod val="75000"/>
                  </a:schemeClr>
                </a:solidFill>
              </a:rPr>
              <a:t>  Move behind the student and place your hands on the student’s shoulders and look down through the crown chakra, imagining that you can see all the way down to the root chakra at the base of the spine.  Look for a red ball of fire or imagine one being there in the root chakra.  Place a positive affirmation there such as “You are a successful and confident Reiki healer.” Or “Divine love and wisdom guides and empowers you in your use of Reiki.”  Repeat this three times and imagine you are placing this into the root chakra and intending that it be accepted by the subconscious mind of the student.</a:t>
            </a:r>
          </a:p>
          <a:p>
            <a:pPr marL="457200" lvl="0" indent="-457200">
              <a:buFont typeface="+mj-lt"/>
              <a:buAutoNum type="arabicPeriod"/>
            </a:pPr>
            <a:r>
              <a:rPr lang="en-US" sz="2000" b="1" dirty="0">
                <a:solidFill>
                  <a:schemeClr val="accent2">
                    <a:lumMod val="75000"/>
                  </a:schemeClr>
                </a:solidFill>
              </a:rPr>
              <a:t>Sealing:</a:t>
            </a:r>
            <a:r>
              <a:rPr lang="en-US" sz="2000" dirty="0">
                <a:solidFill>
                  <a:schemeClr val="accent2">
                    <a:lumMod val="75000"/>
                  </a:schemeClr>
                </a:solidFill>
              </a:rPr>
              <a:t>  Bring your hands together placing your thumbs at the base of the skull.  Repeat this phrase three times to yourself:  “I now seal this process with Divine love and wisdom.” while picturing a door with </a:t>
            </a:r>
            <a:r>
              <a:rPr lang="en-US" sz="2000" dirty="0" err="1">
                <a:solidFill>
                  <a:schemeClr val="accent2">
                    <a:lumMod val="75000"/>
                  </a:schemeClr>
                </a:solidFill>
              </a:rPr>
              <a:t>Choku</a:t>
            </a:r>
            <a:r>
              <a:rPr lang="en-US" sz="2000" dirty="0">
                <a:solidFill>
                  <a:schemeClr val="accent2">
                    <a:lumMod val="75000"/>
                  </a:schemeClr>
                </a:solidFill>
              </a:rPr>
              <a:t> Rei on it being closed and locked.  While you do this, intend, will and feel that the process is sealed and complete and the student is now connected directly to Reiki Source.  </a:t>
            </a:r>
          </a:p>
          <a:p>
            <a:pPr marL="457200" lvl="0" indent="-457200">
              <a:buFont typeface="+mj-lt"/>
              <a:buAutoNum type="arabicPeriod"/>
            </a:pPr>
            <a:r>
              <a:rPr lang="en-US" sz="2000" b="1" dirty="0">
                <a:solidFill>
                  <a:schemeClr val="accent2">
                    <a:lumMod val="75000"/>
                  </a:schemeClr>
                </a:solidFill>
              </a:rPr>
              <a:t>Blessing:</a:t>
            </a:r>
            <a:r>
              <a:rPr lang="en-US" sz="2000" dirty="0">
                <a:solidFill>
                  <a:schemeClr val="accent2">
                    <a:lumMod val="75000"/>
                  </a:schemeClr>
                </a:solidFill>
              </a:rPr>
              <a:t>  Place your hands on the students shoulders while feeling that both of you have been blessed by the experience.</a:t>
            </a:r>
          </a:p>
          <a:p>
            <a:pPr marL="457200" lvl="0" indent="-457200">
              <a:buFont typeface="+mj-lt"/>
              <a:buAutoNum type="arabicPeriod"/>
            </a:pPr>
            <a:r>
              <a:rPr lang="en-US" sz="2000" b="1" dirty="0">
                <a:solidFill>
                  <a:schemeClr val="accent2">
                    <a:lumMod val="75000"/>
                  </a:schemeClr>
                </a:solidFill>
              </a:rPr>
              <a:t>Close the Aura:</a:t>
            </a:r>
            <a:r>
              <a:rPr lang="en-US" sz="2000" dirty="0">
                <a:solidFill>
                  <a:schemeClr val="accent2">
                    <a:lumMod val="75000"/>
                  </a:schemeClr>
                </a:solidFill>
              </a:rPr>
              <a:t>  Seal with the Raku Symbol down the back of the student.</a:t>
            </a:r>
          </a:p>
          <a:p>
            <a:endParaRPr lang="en-US" dirty="0"/>
          </a:p>
        </p:txBody>
      </p:sp>
    </p:spTree>
    <p:extLst>
      <p:ext uri="{BB962C8B-B14F-4D97-AF65-F5344CB8AC3E}">
        <p14:creationId xmlns:p14="http://schemas.microsoft.com/office/powerpoint/2010/main" val="2572963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7615CD-32A1-1BEC-0B82-ECE7A4ECF213}"/>
              </a:ext>
            </a:extLst>
          </p:cNvPr>
          <p:cNvSpPr txBox="1"/>
          <p:nvPr/>
        </p:nvSpPr>
        <p:spPr>
          <a:xfrm>
            <a:off x="2057400" y="1381991"/>
            <a:ext cx="7429500" cy="3447098"/>
          </a:xfrm>
          <a:prstGeom prst="rect">
            <a:avLst/>
          </a:prstGeom>
          <a:noFill/>
        </p:spPr>
        <p:txBody>
          <a:bodyPr wrap="square" rtlCol="0">
            <a:spAutoFit/>
          </a:bodyPr>
          <a:lstStyle/>
          <a:p>
            <a:r>
              <a:rPr lang="en-US" sz="2000" b="1" dirty="0">
                <a:solidFill>
                  <a:schemeClr val="accent2">
                    <a:lumMod val="75000"/>
                  </a:schemeClr>
                </a:solidFill>
              </a:rPr>
              <a:t>Part 4</a:t>
            </a:r>
            <a:endParaRPr lang="en-US" sz="2000" dirty="0">
              <a:solidFill>
                <a:schemeClr val="accent2">
                  <a:lumMod val="75000"/>
                </a:schemeClr>
              </a:solidFill>
            </a:endParaRPr>
          </a:p>
          <a:p>
            <a:pPr marL="457200" lvl="0" indent="-457200">
              <a:buFont typeface="+mj-lt"/>
              <a:buAutoNum type="arabicPeriod"/>
            </a:pPr>
            <a:r>
              <a:rPr lang="en-US" sz="2000" b="1" dirty="0">
                <a:solidFill>
                  <a:schemeClr val="accent2">
                    <a:lumMod val="75000"/>
                  </a:schemeClr>
                </a:solidFill>
              </a:rPr>
              <a:t>Final Blessing:</a:t>
            </a:r>
            <a:r>
              <a:rPr lang="en-US" sz="2000" dirty="0">
                <a:solidFill>
                  <a:schemeClr val="accent2">
                    <a:lumMod val="75000"/>
                  </a:schemeClr>
                </a:solidFill>
              </a:rPr>
              <a:t>  Move to the front of the student and hold your hands with fingers pointed toward your heart chakra.  Silently say a prayer asking that the students be deeply blessed and healed.</a:t>
            </a:r>
          </a:p>
          <a:p>
            <a:pPr marL="457200" lvl="0" indent="-457200">
              <a:buFont typeface="+mj-lt"/>
              <a:buAutoNum type="arabicPeriod"/>
            </a:pPr>
            <a:r>
              <a:rPr lang="en-US" sz="2000" b="1" dirty="0">
                <a:solidFill>
                  <a:schemeClr val="accent2">
                    <a:lumMod val="75000"/>
                  </a:schemeClr>
                </a:solidFill>
              </a:rPr>
              <a:t>Release the Prayer:</a:t>
            </a:r>
            <a:r>
              <a:rPr lang="en-US" sz="2000" dirty="0">
                <a:solidFill>
                  <a:schemeClr val="accent2">
                    <a:lumMod val="75000"/>
                  </a:schemeClr>
                </a:solidFill>
              </a:rPr>
              <a:t>  Inhale and hold the breath briefly, then exhale while releasing the Hui Yin point and tongue and intending that the releasing energy act as a blessing for the students.  As you release, motion the hands outward toward the students with the intention of bestowing a blessing on them.</a:t>
            </a:r>
          </a:p>
          <a:p>
            <a:pPr marL="457200" lvl="0" indent="-457200">
              <a:buFont typeface="+mj-lt"/>
              <a:buAutoNum type="arabicPeriod"/>
            </a:pPr>
            <a:r>
              <a:rPr lang="en-US" sz="2000" dirty="0">
                <a:solidFill>
                  <a:schemeClr val="accent2">
                    <a:lumMod val="75000"/>
                  </a:schemeClr>
                </a:solidFill>
              </a:rPr>
              <a:t>Students may now breath slowly and deeply and open their eyes.</a:t>
            </a:r>
          </a:p>
          <a:p>
            <a:endParaRPr lang="en-US" dirty="0"/>
          </a:p>
        </p:txBody>
      </p:sp>
    </p:spTree>
    <p:extLst>
      <p:ext uri="{BB962C8B-B14F-4D97-AF65-F5344CB8AC3E}">
        <p14:creationId xmlns:p14="http://schemas.microsoft.com/office/powerpoint/2010/main" val="18326437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204960-B632-0BC4-7333-FA381EB676CB}"/>
              </a:ext>
            </a:extLst>
          </p:cNvPr>
          <p:cNvSpPr txBox="1"/>
          <p:nvPr/>
        </p:nvSpPr>
        <p:spPr>
          <a:xfrm>
            <a:off x="1091045" y="592281"/>
            <a:ext cx="8988137" cy="5478423"/>
          </a:xfrm>
          <a:prstGeom prst="rect">
            <a:avLst/>
          </a:prstGeom>
          <a:noFill/>
        </p:spPr>
        <p:txBody>
          <a:bodyPr wrap="square" rtlCol="0">
            <a:spAutoFit/>
          </a:bodyPr>
          <a:lstStyle/>
          <a:p>
            <a:pPr algn="ctr"/>
            <a:r>
              <a:rPr lang="en-US" sz="3200" b="1" dirty="0">
                <a:solidFill>
                  <a:schemeClr val="accent2">
                    <a:lumMod val="75000"/>
                  </a:schemeClr>
                </a:solidFill>
                <a:latin typeface="Aparajita" panose="02020603050405020304" pitchFamily="18" charset="0"/>
                <a:cs typeface="Aparajita" panose="02020603050405020304" pitchFamily="18" charset="0"/>
              </a:rPr>
              <a:t>Giving Attunements Online Via Guided Meditation</a:t>
            </a:r>
          </a:p>
          <a:p>
            <a:r>
              <a:rPr lang="en-US" sz="2000" dirty="0">
                <a:solidFill>
                  <a:schemeClr val="accent2">
                    <a:lumMod val="75000"/>
                  </a:schemeClr>
                </a:solidFill>
              </a:rPr>
              <a:t> </a:t>
            </a:r>
          </a:p>
          <a:p>
            <a:r>
              <a:rPr lang="en-US" sz="2000" dirty="0">
                <a:solidFill>
                  <a:schemeClr val="accent2">
                    <a:lumMod val="75000"/>
                  </a:schemeClr>
                </a:solidFill>
              </a:rPr>
              <a:t>Giving Attunements Online with a guided meditation is very easy and is quite powerful.  </a:t>
            </a:r>
          </a:p>
          <a:p>
            <a:r>
              <a:rPr lang="en-US" sz="2000" dirty="0">
                <a:solidFill>
                  <a:schemeClr val="accent2">
                    <a:lumMod val="75000"/>
                  </a:schemeClr>
                </a:solidFill>
              </a:rPr>
              <a:t> </a:t>
            </a:r>
          </a:p>
          <a:p>
            <a:r>
              <a:rPr lang="en-US" sz="2000" dirty="0">
                <a:solidFill>
                  <a:schemeClr val="accent2">
                    <a:lumMod val="75000"/>
                  </a:schemeClr>
                </a:solidFill>
              </a:rPr>
              <a:t>In the beginning we open a circle and call in all the Reiki Guides and </a:t>
            </a:r>
            <a:r>
              <a:rPr lang="en-US" sz="2000" b="1" dirty="0">
                <a:solidFill>
                  <a:schemeClr val="accent2">
                    <a:lumMod val="75000"/>
                  </a:schemeClr>
                </a:solidFill>
              </a:rPr>
              <a:t>the Reiki Guardians.  These Light Beings of great power can be found at the further most edges of your light body and are responsible for bringing Reiki to the Planet.  They are also responsible for the evolution of Reiki as the planet’s energy continues to increase</a:t>
            </a:r>
            <a:r>
              <a:rPr lang="en-US" sz="2000" dirty="0">
                <a:solidFill>
                  <a:schemeClr val="accent2">
                    <a:lumMod val="75000"/>
                  </a:schemeClr>
                </a:solidFill>
              </a:rPr>
              <a:t>. At the beginning of the Attunement meditation, you will guide your students to connect with them. Remind your students that the Reiki Guardians are not to be confused Reiki Guides who are closer to our physical reality.  Reiki Guides can be people you knew who have transitioned or who were with you if you used Reiki in other lifetimes.  Reiki guides can also be pets who have transitioned and continue to participate with you in your healing work.  Remind them that their Personal Spirit Guides may also show up as the meditation progresses.  </a:t>
            </a:r>
          </a:p>
          <a:p>
            <a:endParaRPr lang="en-US" dirty="0"/>
          </a:p>
        </p:txBody>
      </p:sp>
    </p:spTree>
    <p:extLst>
      <p:ext uri="{BB962C8B-B14F-4D97-AF65-F5344CB8AC3E}">
        <p14:creationId xmlns:p14="http://schemas.microsoft.com/office/powerpoint/2010/main" val="128803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3"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4" name="Oval 13">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Freeform: Shape 24">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Freeform: Shape 25">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7" name="Oval 26">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30" name="Rectangle 29">
            <a:extLst>
              <a:ext uri="{FF2B5EF4-FFF2-40B4-BE49-F238E27FC236}">
                <a16:creationId xmlns:a16="http://schemas.microsoft.com/office/drawing/2014/main" id="{55D20674-CF0C-4687-81B6-A613F871AF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2" name="Picture 1">
            <a:extLst>
              <a:ext uri="{FF2B5EF4-FFF2-40B4-BE49-F238E27FC236}">
                <a16:creationId xmlns:a16="http://schemas.microsoft.com/office/drawing/2014/main" id="{44DF7143-32AA-17C4-5551-43A3DFC268D1}"/>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t="20774" b="4226"/>
          <a:stretch/>
        </p:blipFill>
        <p:spPr>
          <a:xfrm>
            <a:off x="20" y="10"/>
            <a:ext cx="12191980" cy="6857990"/>
          </a:xfrm>
          <a:prstGeom prst="rect">
            <a:avLst/>
          </a:prstGeom>
        </p:spPr>
      </p:pic>
      <p:sp>
        <p:nvSpPr>
          <p:cNvPr id="32" name="Oval 31">
            <a:extLst>
              <a:ext uri="{FF2B5EF4-FFF2-40B4-BE49-F238E27FC236}">
                <a16:creationId xmlns:a16="http://schemas.microsoft.com/office/drawing/2014/main" id="{C2BD3211-5B9B-40DA-8BD0-C3426AE78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9872" y="0"/>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D8121B6-45E6-447F-87B8-58EDD064E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8414" y="63468"/>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FC95B8E3-CBB0-4A5C-B65B-59C12D44B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2370" y="655738"/>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EA710C0-F536-4B31-8D0F-28E2F0893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9769" y="579797"/>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1EB61F8-34CD-4251-9B31-59AB92843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0824" y="374048"/>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033FA5DB-69DC-4137-9264-5F838B990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5468" y="971670"/>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E98D956-6B7A-4A94-B508-F7A30E6421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334" y="512240"/>
            <a:ext cx="703889" cy="703889"/>
          </a:xfrm>
          <a:prstGeom prst="ellipse">
            <a:avLst/>
          </a:prstGeom>
          <a:solidFill>
            <a:schemeClr val="accent3">
              <a:lumMod val="40000"/>
              <a:lumOff val="6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D6A3D2FC-6F98-4157-94A8-7D7FBD56E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41428" y="815149"/>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17AE16AB-F0AB-4AC3-BD8F-336B5D98CD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7435" y="1096664"/>
            <a:ext cx="405140" cy="405140"/>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C819BFF-25C5-425C-8CD1-789F7A30D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4" y="1840754"/>
            <a:ext cx="12188952" cy="501724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6E479367-19B6-882C-A538-E0D38A14A030}"/>
              </a:ext>
            </a:extLst>
          </p:cNvPr>
          <p:cNvSpPr txBox="1">
            <a:spLocks/>
          </p:cNvSpPr>
          <p:nvPr/>
        </p:nvSpPr>
        <p:spPr>
          <a:xfrm>
            <a:off x="777240" y="3688205"/>
            <a:ext cx="8731683" cy="116046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400" kern="1200">
                <a:solidFill>
                  <a:schemeClr val="tx2"/>
                </a:solidFill>
                <a:latin typeface="+mj-lt"/>
                <a:ea typeface="+mj-ea"/>
                <a:cs typeface="+mj-cs"/>
              </a:defRPr>
            </a:lvl1pPr>
          </a:lstStyle>
          <a:p>
            <a:pPr>
              <a:spcAft>
                <a:spcPts val="600"/>
              </a:spcAft>
            </a:pPr>
            <a:r>
              <a:rPr lang="en-US" sz="3800">
                <a:solidFill>
                  <a:srgbClr val="FFFFFF"/>
                </a:solidFill>
              </a:rPr>
              <a:t>Calling In Sacred Space…</a:t>
            </a:r>
            <a:br>
              <a:rPr lang="en-US" sz="3800">
                <a:solidFill>
                  <a:srgbClr val="FFFFFF"/>
                </a:solidFill>
              </a:rPr>
            </a:br>
            <a:endParaRPr lang="en-US" sz="3800">
              <a:solidFill>
                <a:srgbClr val="FFFFFF"/>
              </a:solidFill>
            </a:endParaRPr>
          </a:p>
        </p:txBody>
      </p:sp>
      <p:sp>
        <p:nvSpPr>
          <p:cNvPr id="4" name="Subtitle 2">
            <a:extLst>
              <a:ext uri="{FF2B5EF4-FFF2-40B4-BE49-F238E27FC236}">
                <a16:creationId xmlns:a16="http://schemas.microsoft.com/office/drawing/2014/main" id="{E0845896-EE38-ED20-6F0E-63F5840D7AED}"/>
              </a:ext>
            </a:extLst>
          </p:cNvPr>
          <p:cNvSpPr txBox="1">
            <a:spLocks/>
          </p:cNvSpPr>
          <p:nvPr/>
        </p:nvSpPr>
        <p:spPr>
          <a:xfrm>
            <a:off x="777240" y="5121835"/>
            <a:ext cx="8731683" cy="615577"/>
          </a:xfrm>
          <a:custGeom>
            <a:avLst/>
            <a:gdLst>
              <a:gd name="connsiteX0" fmla="*/ 0 w 11576868"/>
              <a:gd name="connsiteY0" fmla="*/ 0 h 2500380"/>
              <a:gd name="connsiteX1" fmla="*/ 10326678 w 11576868"/>
              <a:gd name="connsiteY1" fmla="*/ 0 h 2500380"/>
              <a:gd name="connsiteX2" fmla="*/ 11576868 w 11576868"/>
              <a:gd name="connsiteY2" fmla="*/ 1250190 h 2500380"/>
              <a:gd name="connsiteX3" fmla="*/ 11576868 w 11576868"/>
              <a:gd name="connsiteY3" fmla="*/ 2500380 h 2500380"/>
              <a:gd name="connsiteX4" fmla="*/ 0 w 11576868"/>
              <a:gd name="connsiteY4" fmla="*/ 2500380 h 2500380"/>
              <a:gd name="connsiteX5" fmla="*/ 0 w 11576868"/>
              <a:gd name="connsiteY5" fmla="*/ 0 h 2500380"/>
              <a:gd name="connsiteX0" fmla="*/ 0 w 12449160"/>
              <a:gd name="connsiteY0" fmla="*/ 0 h 2500380"/>
              <a:gd name="connsiteX1" fmla="*/ 10326678 w 12449160"/>
              <a:gd name="connsiteY1" fmla="*/ 0 h 2500380"/>
              <a:gd name="connsiteX2" fmla="*/ 11576868 w 12449160"/>
              <a:gd name="connsiteY2" fmla="*/ 2500380 h 2500380"/>
              <a:gd name="connsiteX3" fmla="*/ 0 w 12449160"/>
              <a:gd name="connsiteY3" fmla="*/ 2500380 h 2500380"/>
              <a:gd name="connsiteX4" fmla="*/ 0 w 12449160"/>
              <a:gd name="connsiteY4" fmla="*/ 0 h 2500380"/>
              <a:gd name="connsiteX0" fmla="*/ 0 w 11640738"/>
              <a:gd name="connsiteY0" fmla="*/ 0 h 2500380"/>
              <a:gd name="connsiteX1" fmla="*/ 10326678 w 11640738"/>
              <a:gd name="connsiteY1" fmla="*/ 0 h 2500380"/>
              <a:gd name="connsiteX2" fmla="*/ 11576868 w 11640738"/>
              <a:gd name="connsiteY2" fmla="*/ 2500380 h 2500380"/>
              <a:gd name="connsiteX3" fmla="*/ 0 w 11640738"/>
              <a:gd name="connsiteY3" fmla="*/ 2500380 h 2500380"/>
              <a:gd name="connsiteX4" fmla="*/ 0 w 11640738"/>
              <a:gd name="connsiteY4" fmla="*/ 0 h 2500380"/>
              <a:gd name="connsiteX0" fmla="*/ 0 w 11576868"/>
              <a:gd name="connsiteY0" fmla="*/ 0 h 2500380"/>
              <a:gd name="connsiteX1" fmla="*/ 1032667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973231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909223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881791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855883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10567 h 2510947"/>
              <a:gd name="connsiteX1" fmla="*/ 8558838 w 11576868"/>
              <a:gd name="connsiteY1" fmla="*/ 10567 h 2510947"/>
              <a:gd name="connsiteX2" fmla="*/ 11576868 w 11576868"/>
              <a:gd name="connsiteY2" fmla="*/ 2510947 h 2510947"/>
              <a:gd name="connsiteX3" fmla="*/ 0 w 11576868"/>
              <a:gd name="connsiteY3" fmla="*/ 2510947 h 2510947"/>
              <a:gd name="connsiteX4" fmla="*/ 0 w 11576868"/>
              <a:gd name="connsiteY4" fmla="*/ 10567 h 2510947"/>
              <a:gd name="connsiteX0" fmla="*/ 0 w 11576868"/>
              <a:gd name="connsiteY0" fmla="*/ 462 h 2500842"/>
              <a:gd name="connsiteX1" fmla="*/ 8558838 w 11576868"/>
              <a:gd name="connsiteY1" fmla="*/ 462 h 2500842"/>
              <a:gd name="connsiteX2" fmla="*/ 11576868 w 11576868"/>
              <a:gd name="connsiteY2" fmla="*/ 2500842 h 2500842"/>
              <a:gd name="connsiteX3" fmla="*/ 0 w 11576868"/>
              <a:gd name="connsiteY3" fmla="*/ 2500842 h 2500842"/>
              <a:gd name="connsiteX4" fmla="*/ 0 w 11576868"/>
              <a:gd name="connsiteY4" fmla="*/ 462 h 2500842"/>
              <a:gd name="connsiteX0" fmla="*/ 0 w 11576868"/>
              <a:gd name="connsiteY0" fmla="*/ 30928 h 2531308"/>
              <a:gd name="connsiteX1" fmla="*/ 8558838 w 11576868"/>
              <a:gd name="connsiteY1" fmla="*/ 448 h 2531308"/>
              <a:gd name="connsiteX2" fmla="*/ 11576868 w 11576868"/>
              <a:gd name="connsiteY2" fmla="*/ 2531308 h 2531308"/>
              <a:gd name="connsiteX3" fmla="*/ 0 w 11576868"/>
              <a:gd name="connsiteY3" fmla="*/ 2531308 h 2531308"/>
              <a:gd name="connsiteX4" fmla="*/ 0 w 11576868"/>
              <a:gd name="connsiteY4" fmla="*/ 30928 h 2531308"/>
              <a:gd name="connsiteX0" fmla="*/ 0 w 11576868"/>
              <a:gd name="connsiteY0" fmla="*/ 30480 h 2530860"/>
              <a:gd name="connsiteX1" fmla="*/ 8558838 w 11576868"/>
              <a:gd name="connsiteY1" fmla="*/ 0 h 2530860"/>
              <a:gd name="connsiteX2" fmla="*/ 11576868 w 11576868"/>
              <a:gd name="connsiteY2" fmla="*/ 2530860 h 2530860"/>
              <a:gd name="connsiteX3" fmla="*/ 0 w 11576868"/>
              <a:gd name="connsiteY3" fmla="*/ 2530860 h 2530860"/>
              <a:gd name="connsiteX4" fmla="*/ 0 w 11576868"/>
              <a:gd name="connsiteY4" fmla="*/ 30480 h 2530860"/>
              <a:gd name="connsiteX0" fmla="*/ 0 w 11576868"/>
              <a:gd name="connsiteY0" fmla="*/ 30480 h 2530860"/>
              <a:gd name="connsiteX1" fmla="*/ 8558838 w 11576868"/>
              <a:gd name="connsiteY1" fmla="*/ 0 h 2530860"/>
              <a:gd name="connsiteX2" fmla="*/ 11576868 w 11576868"/>
              <a:gd name="connsiteY2" fmla="*/ 2530860 h 2530860"/>
              <a:gd name="connsiteX3" fmla="*/ 0 w 11576868"/>
              <a:gd name="connsiteY3" fmla="*/ 2530860 h 2530860"/>
              <a:gd name="connsiteX4" fmla="*/ 0 w 11576868"/>
              <a:gd name="connsiteY4" fmla="*/ 30480 h 25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6868" h="2530860">
                <a:moveTo>
                  <a:pt x="0" y="30480"/>
                </a:moveTo>
                <a:lnTo>
                  <a:pt x="8558838" y="0"/>
                </a:lnTo>
                <a:cubicBezTo>
                  <a:pt x="10335916" y="20490"/>
                  <a:pt x="11453941" y="1016850"/>
                  <a:pt x="11576868" y="2530860"/>
                </a:cubicBezTo>
                <a:lnTo>
                  <a:pt x="0" y="2530860"/>
                </a:lnTo>
                <a:lnTo>
                  <a:pt x="0" y="30480"/>
                </a:lnTo>
                <a:close/>
              </a:path>
            </a:pathLst>
          </a:cu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chemeClr val="tx2">
                  <a:lumMod val="75000"/>
                  <a:lumOff val="25000"/>
                </a:schemeClr>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a:solidFill>
                  <a:srgbClr val="FFFFFF"/>
                </a:solidFill>
              </a:rPr>
              <a:t>Open to receive…</a:t>
            </a:r>
          </a:p>
        </p:txBody>
      </p:sp>
      <p:sp>
        <p:nvSpPr>
          <p:cNvPr id="52" name="Oval 51">
            <a:extLst>
              <a:ext uri="{FF2B5EF4-FFF2-40B4-BE49-F238E27FC236}">
                <a16:creationId xmlns:a16="http://schemas.microsoft.com/office/drawing/2014/main" id="{20BE49C6-06E3-4324-91A8-F25B7DA1D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66319" y="1989824"/>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578ABC8A-B58F-4AAE-8F6F-A07EB9D6D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30" y="2808040"/>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098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70DBFA-9C3C-86F2-4F4B-3600FFC2487F}"/>
              </a:ext>
            </a:extLst>
          </p:cNvPr>
          <p:cNvSpPr txBox="1"/>
          <p:nvPr/>
        </p:nvSpPr>
        <p:spPr>
          <a:xfrm>
            <a:off x="690464" y="215633"/>
            <a:ext cx="10095299" cy="6217087"/>
          </a:xfrm>
          <a:prstGeom prst="rect">
            <a:avLst/>
          </a:prstGeom>
          <a:noFill/>
        </p:spPr>
        <p:txBody>
          <a:bodyPr wrap="square" rtlCol="0">
            <a:spAutoFit/>
          </a:bodyPr>
          <a:lstStyle/>
          <a:p>
            <a:r>
              <a:rPr lang="en-US" sz="2000" b="1" dirty="0">
                <a:solidFill>
                  <a:schemeClr val="accent2">
                    <a:lumMod val="75000"/>
                  </a:schemeClr>
                </a:solidFill>
              </a:rPr>
              <a:t>You may also want to instruct your students about other things that will happen in the attunement.  </a:t>
            </a:r>
          </a:p>
          <a:p>
            <a:endParaRPr lang="en-US" sz="2000" dirty="0">
              <a:solidFill>
                <a:schemeClr val="accent2">
                  <a:lumMod val="75000"/>
                </a:schemeClr>
              </a:solidFill>
            </a:endParaRPr>
          </a:p>
          <a:p>
            <a:r>
              <a:rPr lang="en-US" sz="2000" dirty="0">
                <a:solidFill>
                  <a:schemeClr val="accent2">
                    <a:lumMod val="75000"/>
                  </a:schemeClr>
                </a:solidFill>
              </a:rPr>
              <a:t>Here is an example of what you might say:</a:t>
            </a:r>
          </a:p>
          <a:p>
            <a:r>
              <a:rPr lang="en-US" sz="2000" dirty="0">
                <a:solidFill>
                  <a:schemeClr val="accent2">
                    <a:lumMod val="75000"/>
                  </a:schemeClr>
                </a:solidFill>
              </a:rPr>
              <a:t>“After you have connected with the Reiki Guardians who will be conducting much of the attunement, you will be asked to connect to the Microcosmic Orbit and your Hara Line.  You don’t have to do anything but open to receive.  There will be pauses between each command to allow the energy to move through your body.</a:t>
            </a:r>
          </a:p>
          <a:p>
            <a:r>
              <a:rPr lang="en-US" sz="2000" dirty="0">
                <a:solidFill>
                  <a:schemeClr val="accent2">
                    <a:lumMod val="75000"/>
                  </a:schemeClr>
                </a:solidFill>
              </a:rPr>
              <a:t>Reiki is brought into your body at 2 points:  Center Above and Center Below.  These 2 chakras are located about 12 inches above the Crown Chakra and below the feet.  The Reiki Guardians will anchor the Reiki Symbols into the hands, third eye and Hara Line.  Also, during this attunement process, the Reiki Principles are anchored into your heart.  These five principals are part of the Reiki Tradition that all practitioners and Masters aspire to live by.  To have them anchored into your heart is pure magic.”</a:t>
            </a:r>
          </a:p>
          <a:p>
            <a:r>
              <a:rPr lang="en-US" sz="2000" dirty="0">
                <a:solidFill>
                  <a:schemeClr val="accent2">
                    <a:lumMod val="75000"/>
                  </a:schemeClr>
                </a:solidFill>
              </a:rPr>
              <a:t> </a:t>
            </a:r>
          </a:p>
          <a:p>
            <a:r>
              <a:rPr lang="en-US" sz="2000" dirty="0">
                <a:solidFill>
                  <a:schemeClr val="accent2">
                    <a:lumMod val="75000"/>
                  </a:schemeClr>
                </a:solidFill>
              </a:rPr>
              <a:t>Using this method is very simple.  I have even done it in person and it always works and is much easier.  You just want to be sure to give sufficient time between the prompts as you read the script for the Reiki Guardians to do their work. I have included waiting times to help you with that.  All you have to do is read the script.  I have included them in your packet.  </a:t>
            </a:r>
          </a:p>
          <a:p>
            <a:pPr marL="285750" indent="-285750">
              <a:buFont typeface="Arial" panose="020B0604020202020204" pitchFamily="34" charset="0"/>
              <a:buChar char="•"/>
            </a:pPr>
            <a:endParaRPr lang="en-US" dirty="0">
              <a:solidFill>
                <a:schemeClr val="accent2">
                  <a:lumMod val="75000"/>
                </a:schemeClr>
              </a:solidFill>
            </a:endParaRPr>
          </a:p>
        </p:txBody>
      </p:sp>
    </p:spTree>
    <p:extLst>
      <p:ext uri="{BB962C8B-B14F-4D97-AF65-F5344CB8AC3E}">
        <p14:creationId xmlns:p14="http://schemas.microsoft.com/office/powerpoint/2010/main" val="1935874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4"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5" name="Oval 14">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Freeform: Shape 25">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7" name="Freeform: Shape 26">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8" name="Oval 27">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31" name="Rectangle 30">
            <a:extLst>
              <a:ext uri="{FF2B5EF4-FFF2-40B4-BE49-F238E27FC236}">
                <a16:creationId xmlns:a16="http://schemas.microsoft.com/office/drawing/2014/main" id="{BB4ECDFC-8958-4B83-B01F-58AEFB867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1D68778-F94A-4C5B-9118-3B992BB97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extBox 1">
            <a:extLst>
              <a:ext uri="{FF2B5EF4-FFF2-40B4-BE49-F238E27FC236}">
                <a16:creationId xmlns:a16="http://schemas.microsoft.com/office/drawing/2014/main" id="{B7FDAFC6-11C1-ABDC-4FDC-F0F0744E67C9}"/>
              </a:ext>
            </a:extLst>
          </p:cNvPr>
          <p:cNvSpPr txBox="1"/>
          <p:nvPr/>
        </p:nvSpPr>
        <p:spPr>
          <a:xfrm>
            <a:off x="777239" y="386413"/>
            <a:ext cx="5470293" cy="6608110"/>
          </a:xfrm>
          <a:prstGeom prst="rect">
            <a:avLst/>
          </a:prstGeom>
        </p:spPr>
        <p:txBody>
          <a:bodyPr vert="horz" lIns="91440" tIns="45720" rIns="91440" bIns="45720" rtlCol="0" anchor="t">
            <a:normAutofit/>
          </a:bodyPr>
          <a:lstStyle/>
          <a:p>
            <a:pPr>
              <a:lnSpc>
                <a:spcPct val="90000"/>
              </a:lnSpc>
              <a:spcAft>
                <a:spcPts val="600"/>
              </a:spcAft>
              <a:buClr>
                <a:schemeClr val="tx2">
                  <a:lumMod val="75000"/>
                  <a:lumOff val="25000"/>
                </a:schemeClr>
              </a:buClr>
            </a:pPr>
            <a:r>
              <a:rPr lang="en-US" sz="3200" b="1" i="1" dirty="0">
                <a:solidFill>
                  <a:schemeClr val="tx2"/>
                </a:solidFill>
              </a:rPr>
              <a:t>What NOW?</a:t>
            </a:r>
          </a:p>
          <a:p>
            <a:pPr indent="-228600">
              <a:lnSpc>
                <a:spcPct val="90000"/>
              </a:lnSpc>
              <a:spcAft>
                <a:spcPts val="600"/>
              </a:spcAft>
              <a:buClr>
                <a:schemeClr val="tx2">
                  <a:lumMod val="75000"/>
                  <a:lumOff val="25000"/>
                </a:schemeClr>
              </a:buClr>
              <a:buFont typeface="Arial" panose="020B0604020202020204" pitchFamily="34" charset="0"/>
              <a:buChar char="•"/>
            </a:pPr>
            <a:endParaRPr lang="en-US" sz="900" dirty="0">
              <a:solidFill>
                <a:schemeClr val="tx2"/>
              </a:solidFill>
            </a:endParaRPr>
          </a:p>
          <a:p>
            <a:pPr indent="-228600">
              <a:lnSpc>
                <a:spcPct val="90000"/>
              </a:lnSpc>
              <a:spcAft>
                <a:spcPts val="600"/>
              </a:spcAft>
              <a:buClr>
                <a:schemeClr val="tx2">
                  <a:lumMod val="75000"/>
                  <a:lumOff val="25000"/>
                </a:schemeClr>
              </a:buClr>
              <a:buFont typeface="Arial" panose="020B0604020202020204" pitchFamily="34" charset="0"/>
              <a:buChar char="•"/>
            </a:pPr>
            <a:r>
              <a:rPr lang="en-US" sz="2000" b="1" dirty="0">
                <a:solidFill>
                  <a:schemeClr val="tx2"/>
                </a:solidFill>
              </a:rPr>
              <a:t>PRACTICE GIVING ATTUNEMENTS!</a:t>
            </a:r>
          </a:p>
          <a:p>
            <a:pPr indent="-228600">
              <a:lnSpc>
                <a:spcPct val="90000"/>
              </a:lnSpc>
              <a:spcAft>
                <a:spcPts val="600"/>
              </a:spcAft>
              <a:buClr>
                <a:schemeClr val="tx2">
                  <a:lumMod val="75000"/>
                  <a:lumOff val="25000"/>
                </a:schemeClr>
              </a:buClr>
              <a:buFont typeface="Arial" panose="020B0604020202020204" pitchFamily="34" charset="0"/>
              <a:buChar char="•"/>
            </a:pPr>
            <a:endParaRPr lang="en-US" sz="2000" dirty="0">
              <a:solidFill>
                <a:schemeClr val="tx2"/>
              </a:solidFill>
            </a:endParaRPr>
          </a:p>
          <a:p>
            <a:pPr indent="-228600">
              <a:lnSpc>
                <a:spcPct val="90000"/>
              </a:lnSpc>
              <a:spcAft>
                <a:spcPts val="600"/>
              </a:spcAft>
              <a:buClr>
                <a:schemeClr val="tx2">
                  <a:lumMod val="75000"/>
                  <a:lumOff val="25000"/>
                </a:schemeClr>
              </a:buClr>
              <a:buFont typeface="Arial" panose="020B0604020202020204" pitchFamily="34" charset="0"/>
              <a:buChar char="•"/>
            </a:pPr>
            <a:r>
              <a:rPr lang="en-US" sz="2000" dirty="0">
                <a:solidFill>
                  <a:schemeClr val="tx2"/>
                </a:solidFill>
              </a:rPr>
              <a:t>Do the Reiki Master Meditation this time using </a:t>
            </a:r>
            <a:r>
              <a:rPr lang="en-US" sz="2000" b="1" dirty="0">
                <a:solidFill>
                  <a:schemeClr val="tx2"/>
                </a:solidFill>
              </a:rPr>
              <a:t>ALL FOUR USUI SYMBOLS!</a:t>
            </a:r>
          </a:p>
          <a:p>
            <a:pPr indent="-228600">
              <a:lnSpc>
                <a:spcPct val="90000"/>
              </a:lnSpc>
              <a:spcAft>
                <a:spcPts val="600"/>
              </a:spcAft>
              <a:buClr>
                <a:schemeClr val="tx2">
                  <a:lumMod val="75000"/>
                  <a:lumOff val="25000"/>
                </a:schemeClr>
              </a:buClr>
              <a:buFont typeface="Arial" panose="020B0604020202020204" pitchFamily="34" charset="0"/>
              <a:buChar char="•"/>
            </a:pPr>
            <a:endParaRPr lang="en-US" sz="2000" dirty="0">
              <a:solidFill>
                <a:schemeClr val="tx2"/>
              </a:solidFill>
            </a:endParaRPr>
          </a:p>
          <a:p>
            <a:pPr indent="-228600">
              <a:lnSpc>
                <a:spcPct val="90000"/>
              </a:lnSpc>
              <a:spcAft>
                <a:spcPts val="600"/>
              </a:spcAft>
              <a:buClr>
                <a:schemeClr val="tx2">
                  <a:lumMod val="75000"/>
                  <a:lumOff val="25000"/>
                </a:schemeClr>
              </a:buClr>
              <a:buFont typeface="Arial" panose="020B0604020202020204" pitchFamily="34" charset="0"/>
              <a:buChar char="•"/>
            </a:pPr>
            <a:r>
              <a:rPr lang="en-US" sz="2000" b="1" i="1" dirty="0">
                <a:solidFill>
                  <a:schemeClr val="tx2"/>
                </a:solidFill>
              </a:rPr>
              <a:t>Practice Contracting the Huy Yin</a:t>
            </a:r>
            <a:r>
              <a:rPr lang="en-US" sz="2000" dirty="0">
                <a:solidFill>
                  <a:schemeClr val="tx2"/>
                </a:solidFill>
              </a:rPr>
              <a:t>.  Learn to hold it while walking or doing other things.</a:t>
            </a:r>
          </a:p>
          <a:p>
            <a:pPr indent="-228600">
              <a:lnSpc>
                <a:spcPct val="90000"/>
              </a:lnSpc>
              <a:spcAft>
                <a:spcPts val="600"/>
              </a:spcAft>
              <a:buClr>
                <a:schemeClr val="tx2">
                  <a:lumMod val="75000"/>
                  <a:lumOff val="25000"/>
                </a:schemeClr>
              </a:buClr>
              <a:buFont typeface="Arial" panose="020B0604020202020204" pitchFamily="34" charset="0"/>
              <a:buChar char="•"/>
            </a:pPr>
            <a:endParaRPr lang="en-US" sz="2000" dirty="0">
              <a:solidFill>
                <a:schemeClr val="tx2"/>
              </a:solidFill>
            </a:endParaRPr>
          </a:p>
          <a:p>
            <a:pPr indent="-228600">
              <a:lnSpc>
                <a:spcPct val="90000"/>
              </a:lnSpc>
              <a:spcAft>
                <a:spcPts val="600"/>
              </a:spcAft>
              <a:buClr>
                <a:schemeClr val="tx2">
                  <a:lumMod val="75000"/>
                  <a:lumOff val="25000"/>
                </a:schemeClr>
              </a:buClr>
              <a:buFont typeface="Arial" panose="020B0604020202020204" pitchFamily="34" charset="0"/>
              <a:buChar char="•"/>
            </a:pPr>
            <a:r>
              <a:rPr lang="en-US" sz="2000" dirty="0">
                <a:solidFill>
                  <a:schemeClr val="tx2"/>
                </a:solidFill>
              </a:rPr>
              <a:t>Use Reiki on anything in your own environment…pets, appliances, vehicles, anything.  Experiment.</a:t>
            </a:r>
          </a:p>
          <a:p>
            <a:pPr indent="-228600">
              <a:lnSpc>
                <a:spcPct val="90000"/>
              </a:lnSpc>
              <a:spcAft>
                <a:spcPts val="600"/>
              </a:spcAft>
              <a:buClr>
                <a:schemeClr val="tx2">
                  <a:lumMod val="75000"/>
                  <a:lumOff val="25000"/>
                </a:schemeClr>
              </a:buClr>
              <a:buFont typeface="Arial" panose="020B0604020202020204" pitchFamily="34" charset="0"/>
              <a:buChar char="•"/>
            </a:pPr>
            <a:endParaRPr lang="en-US" sz="2000" dirty="0">
              <a:solidFill>
                <a:schemeClr val="tx2"/>
              </a:solidFill>
            </a:endParaRPr>
          </a:p>
          <a:p>
            <a:pPr indent="-228600">
              <a:lnSpc>
                <a:spcPct val="90000"/>
              </a:lnSpc>
              <a:spcAft>
                <a:spcPts val="600"/>
              </a:spcAft>
              <a:buClr>
                <a:schemeClr val="tx2">
                  <a:lumMod val="75000"/>
                  <a:lumOff val="25000"/>
                </a:schemeClr>
              </a:buClr>
              <a:buFont typeface="Arial" panose="020B0604020202020204" pitchFamily="34" charset="0"/>
              <a:buChar char="•"/>
            </a:pPr>
            <a:r>
              <a:rPr lang="en-US" sz="2000" dirty="0">
                <a:solidFill>
                  <a:schemeClr val="tx2"/>
                </a:solidFill>
              </a:rPr>
              <a:t>Do Reiki on yourself and others.  Be sure to include the </a:t>
            </a:r>
          </a:p>
          <a:p>
            <a:pPr>
              <a:lnSpc>
                <a:spcPct val="90000"/>
              </a:lnSpc>
              <a:spcAft>
                <a:spcPts val="600"/>
              </a:spcAft>
              <a:buClr>
                <a:schemeClr val="tx2">
                  <a:lumMod val="75000"/>
                  <a:lumOff val="25000"/>
                </a:schemeClr>
              </a:buClr>
            </a:pPr>
            <a:endParaRPr lang="en-US" sz="2000" dirty="0">
              <a:solidFill>
                <a:schemeClr val="tx2"/>
              </a:solidFill>
            </a:endParaRPr>
          </a:p>
          <a:p>
            <a:pPr indent="-228600">
              <a:lnSpc>
                <a:spcPct val="90000"/>
              </a:lnSpc>
              <a:spcAft>
                <a:spcPts val="600"/>
              </a:spcAft>
              <a:buClr>
                <a:schemeClr val="tx2">
                  <a:lumMod val="75000"/>
                  <a:lumOff val="25000"/>
                </a:schemeClr>
              </a:buClr>
              <a:buFont typeface="Arial" panose="020B0604020202020204" pitchFamily="34" charset="0"/>
              <a:buChar char="•"/>
            </a:pPr>
            <a:r>
              <a:rPr lang="en-US" sz="2000" dirty="0">
                <a:solidFill>
                  <a:schemeClr val="tx2"/>
                </a:solidFill>
              </a:rPr>
              <a:t>Dai Ko Mio when you are drawing the symbols.</a:t>
            </a:r>
          </a:p>
        </p:txBody>
      </p:sp>
      <p:grpSp>
        <p:nvGrpSpPr>
          <p:cNvPr id="35" name="decorative circles">
            <a:extLst>
              <a:ext uri="{FF2B5EF4-FFF2-40B4-BE49-F238E27FC236}">
                <a16:creationId xmlns:a16="http://schemas.microsoft.com/office/drawing/2014/main" id="{B29252B9-8F48-4CC0-A640-09C8A8C24E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8627" y="289695"/>
            <a:ext cx="5461374" cy="5966848"/>
            <a:chOff x="6008627" y="289695"/>
            <a:chExt cx="5461374" cy="5966848"/>
          </a:xfrm>
        </p:grpSpPr>
        <p:sp>
          <p:nvSpPr>
            <p:cNvPr id="36" name="Oval 35">
              <a:extLst>
                <a:ext uri="{FF2B5EF4-FFF2-40B4-BE49-F238E27FC236}">
                  <a16:creationId xmlns:a16="http://schemas.microsoft.com/office/drawing/2014/main" id="{28548D73-0AE2-434D-B75C-77D24F5ED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BC26AF4-B368-411A-BF70-74F07FA77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6BE4EEE7-FD25-4B68-819D-487E4D78F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E52A4F8-9F27-4959-B733-FDA9FCA2E8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654708"/>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13DA742-C9EF-49AA-ADEB-553344930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A hand reaching out to the water&#10;&#10;AI-generated content may be incorrect.">
            <a:extLst>
              <a:ext uri="{FF2B5EF4-FFF2-40B4-BE49-F238E27FC236}">
                <a16:creationId xmlns:a16="http://schemas.microsoft.com/office/drawing/2014/main" id="{94FAAE10-7656-44D4-609D-DD05829B323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6228" r="7023" b="1"/>
          <a:stretch>
            <a:fillRect/>
          </a:stretch>
        </p:blipFill>
        <p:spPr>
          <a:xfrm>
            <a:off x="6306574" y="552339"/>
            <a:ext cx="5728174" cy="5728174"/>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p:spPr>
      </p:pic>
    </p:spTree>
    <p:extLst>
      <p:ext uri="{BB962C8B-B14F-4D97-AF65-F5344CB8AC3E}">
        <p14:creationId xmlns:p14="http://schemas.microsoft.com/office/powerpoint/2010/main" val="3256982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EC361F-989A-8C63-53BF-B452D50B3D3E}"/>
              </a:ext>
            </a:extLst>
          </p:cNvPr>
          <p:cNvSpPr txBox="1"/>
          <p:nvPr/>
        </p:nvSpPr>
        <p:spPr>
          <a:xfrm>
            <a:off x="592282" y="332509"/>
            <a:ext cx="10079182" cy="6340197"/>
          </a:xfrm>
          <a:prstGeom prst="rect">
            <a:avLst/>
          </a:prstGeom>
          <a:noFill/>
        </p:spPr>
        <p:txBody>
          <a:bodyPr wrap="square" rtlCol="0">
            <a:spAutoFit/>
          </a:bodyPr>
          <a:lstStyle/>
          <a:p>
            <a:pPr algn="ctr"/>
            <a:r>
              <a:rPr lang="en-US" sz="2800" b="1" dirty="0">
                <a:solidFill>
                  <a:schemeClr val="accent2">
                    <a:lumMod val="75000"/>
                  </a:schemeClr>
                </a:solidFill>
                <a:latin typeface="Aparajita" panose="02020603050405020304" pitchFamily="18" charset="0"/>
                <a:cs typeface="Aparajita" panose="02020603050405020304" pitchFamily="18" charset="0"/>
              </a:rPr>
              <a:t>Code of Ethics for the Aquarian Reiki/Shamanic Practitioner</a:t>
            </a:r>
          </a:p>
          <a:p>
            <a:r>
              <a:rPr lang="en-US" dirty="0">
                <a:solidFill>
                  <a:schemeClr val="accent2">
                    <a:lumMod val="75000"/>
                  </a:schemeClr>
                </a:solidFill>
              </a:rPr>
              <a:t>The following is borrowed from </a:t>
            </a:r>
            <a:r>
              <a:rPr lang="en-US" u="sng" dirty="0">
                <a:solidFill>
                  <a:schemeClr val="accent2">
                    <a:lumMod val="75000"/>
                  </a:schemeClr>
                </a:solidFill>
              </a:rPr>
              <a:t>Shamanic Breathwork</a:t>
            </a:r>
            <a:r>
              <a:rPr lang="en-US" dirty="0">
                <a:solidFill>
                  <a:schemeClr val="accent2">
                    <a:lumMod val="75000"/>
                  </a:schemeClr>
                </a:solidFill>
              </a:rPr>
              <a:t>, by Linda Star Wolf.  It “is considered a new paradigm code of ethics for anyone who identifies with living, serving, and working on a path of higher consciousness.”  I consider it a must for anyone who practices any form of healing modality during this time of intense change upon the planet.</a:t>
            </a:r>
          </a:p>
          <a:p>
            <a:pPr marL="285750" lvl="0" indent="-285750">
              <a:buFont typeface="Wingdings" panose="05000000000000000000" pitchFamily="2" charset="2"/>
              <a:buChar char="Ø"/>
            </a:pPr>
            <a:r>
              <a:rPr lang="en-US" dirty="0">
                <a:solidFill>
                  <a:schemeClr val="accent2">
                    <a:lumMod val="75000"/>
                  </a:schemeClr>
                </a:solidFill>
              </a:rPr>
              <a:t>Be honest, work on yourself, live your truth, don’t use others, make mistakes, make amends, listen to feedback, and move past defensiveness.</a:t>
            </a:r>
          </a:p>
          <a:p>
            <a:pPr marL="285750" lvl="0" indent="-285750">
              <a:buFont typeface="Wingdings" panose="05000000000000000000" pitchFamily="2" charset="2"/>
              <a:buChar char="Ø"/>
            </a:pPr>
            <a:r>
              <a:rPr lang="en-US" dirty="0">
                <a:solidFill>
                  <a:schemeClr val="accent2">
                    <a:lumMod val="75000"/>
                  </a:schemeClr>
                </a:solidFill>
              </a:rPr>
              <a:t>Become a spiritual warrior.</a:t>
            </a:r>
          </a:p>
          <a:p>
            <a:pPr marL="285750" lvl="0" indent="-285750">
              <a:buFont typeface="Wingdings" panose="05000000000000000000" pitchFamily="2" charset="2"/>
              <a:buChar char="Ø"/>
            </a:pPr>
            <a:r>
              <a:rPr lang="en-US" dirty="0">
                <a:solidFill>
                  <a:schemeClr val="accent2">
                    <a:lumMod val="75000"/>
                  </a:schemeClr>
                </a:solidFill>
              </a:rPr>
              <a:t>Have a heart and a mind—use them both.</a:t>
            </a:r>
          </a:p>
          <a:p>
            <a:pPr marL="285750" lvl="0" indent="-285750">
              <a:buFont typeface="Wingdings" panose="05000000000000000000" pitchFamily="2" charset="2"/>
              <a:buChar char="Ø"/>
            </a:pPr>
            <a:r>
              <a:rPr lang="en-US" dirty="0">
                <a:solidFill>
                  <a:schemeClr val="accent2">
                    <a:lumMod val="75000"/>
                  </a:schemeClr>
                </a:solidFill>
              </a:rPr>
              <a:t>Be open to support from your spirit guides.</a:t>
            </a:r>
          </a:p>
          <a:p>
            <a:pPr marL="285750" lvl="0" indent="-285750">
              <a:buFont typeface="Wingdings" panose="05000000000000000000" pitchFamily="2" charset="2"/>
              <a:buChar char="Ø"/>
            </a:pPr>
            <a:r>
              <a:rPr lang="en-US" dirty="0">
                <a:solidFill>
                  <a:schemeClr val="accent2">
                    <a:lumMod val="75000"/>
                  </a:schemeClr>
                </a:solidFill>
              </a:rPr>
              <a:t>Live inside your body—be juicy.</a:t>
            </a:r>
          </a:p>
          <a:p>
            <a:pPr marL="285750" lvl="0" indent="-285750">
              <a:buFont typeface="Wingdings" panose="05000000000000000000" pitchFamily="2" charset="2"/>
              <a:buChar char="Ø"/>
            </a:pPr>
            <a:r>
              <a:rPr lang="en-US" dirty="0">
                <a:solidFill>
                  <a:schemeClr val="accent2">
                    <a:lumMod val="75000"/>
                  </a:schemeClr>
                </a:solidFill>
              </a:rPr>
              <a:t>Take your own advice—live and lit live.</a:t>
            </a:r>
          </a:p>
          <a:p>
            <a:pPr marL="285750" lvl="0" indent="-285750">
              <a:buFont typeface="Wingdings" panose="05000000000000000000" pitchFamily="2" charset="2"/>
              <a:buChar char="Ø"/>
            </a:pPr>
            <a:r>
              <a:rPr lang="en-US" dirty="0">
                <a:solidFill>
                  <a:schemeClr val="accent2">
                    <a:lumMod val="75000"/>
                  </a:schemeClr>
                </a:solidFill>
              </a:rPr>
              <a:t>Take things as they come—one day at a time…and forgive yourself when you do not.</a:t>
            </a:r>
          </a:p>
          <a:p>
            <a:pPr marL="285750" lvl="0" indent="-285750">
              <a:buFont typeface="Wingdings" panose="05000000000000000000" pitchFamily="2" charset="2"/>
              <a:buChar char="Ø"/>
            </a:pPr>
            <a:r>
              <a:rPr lang="en-US" dirty="0">
                <a:solidFill>
                  <a:schemeClr val="accent2">
                    <a:lumMod val="75000"/>
                  </a:schemeClr>
                </a:solidFill>
              </a:rPr>
              <a:t>Be mindful and spontaneous at the same time.</a:t>
            </a:r>
          </a:p>
          <a:p>
            <a:pPr marL="285750" lvl="0" indent="-285750">
              <a:buFont typeface="Wingdings" panose="05000000000000000000" pitchFamily="2" charset="2"/>
              <a:buChar char="Ø"/>
            </a:pPr>
            <a:r>
              <a:rPr lang="en-US" dirty="0">
                <a:solidFill>
                  <a:schemeClr val="accent2">
                    <a:lumMod val="75000"/>
                  </a:schemeClr>
                </a:solidFill>
              </a:rPr>
              <a:t>Move past one-sidedness.</a:t>
            </a:r>
          </a:p>
          <a:p>
            <a:pPr marL="285750" lvl="0" indent="-285750">
              <a:buFont typeface="Wingdings" panose="05000000000000000000" pitchFamily="2" charset="2"/>
              <a:buChar char="Ø"/>
            </a:pPr>
            <a:r>
              <a:rPr lang="en-US" dirty="0">
                <a:solidFill>
                  <a:schemeClr val="accent2">
                    <a:lumMod val="75000"/>
                  </a:schemeClr>
                </a:solidFill>
              </a:rPr>
              <a:t>See the beauty and perfection in EVERYTHING!</a:t>
            </a:r>
          </a:p>
          <a:p>
            <a:pPr marL="285750" lvl="0" indent="-285750">
              <a:buFont typeface="Wingdings" panose="05000000000000000000" pitchFamily="2" charset="2"/>
              <a:buChar char="Ø"/>
            </a:pPr>
            <a:r>
              <a:rPr lang="en-US" dirty="0">
                <a:solidFill>
                  <a:schemeClr val="accent2">
                    <a:lumMod val="75000"/>
                  </a:schemeClr>
                </a:solidFill>
              </a:rPr>
              <a:t>Be open to change and LET GO!  Be open to joyfulness.</a:t>
            </a:r>
          </a:p>
          <a:p>
            <a:pPr marL="285750" lvl="0" indent="-285750">
              <a:buFont typeface="Wingdings" panose="05000000000000000000" pitchFamily="2" charset="2"/>
              <a:buChar char="Ø"/>
            </a:pPr>
            <a:r>
              <a:rPr lang="en-US" dirty="0">
                <a:solidFill>
                  <a:schemeClr val="accent2">
                    <a:lumMod val="75000"/>
                  </a:schemeClr>
                </a:solidFill>
              </a:rPr>
              <a:t>Believe in yourself, in others, and in synchronicity and grace.</a:t>
            </a:r>
          </a:p>
          <a:p>
            <a:pPr marL="285750" lvl="0" indent="-285750">
              <a:buFont typeface="Wingdings" panose="05000000000000000000" pitchFamily="2" charset="2"/>
              <a:buChar char="Ø"/>
            </a:pPr>
            <a:r>
              <a:rPr lang="en-US" dirty="0">
                <a:solidFill>
                  <a:schemeClr val="accent2">
                    <a:lumMod val="75000"/>
                  </a:schemeClr>
                </a:solidFill>
              </a:rPr>
              <a:t>Let gratitude fill you up and let it flow to others.</a:t>
            </a:r>
          </a:p>
          <a:p>
            <a:pPr marL="285750" lvl="0" indent="-285750">
              <a:buFont typeface="Wingdings" panose="05000000000000000000" pitchFamily="2" charset="2"/>
              <a:buChar char="Ø"/>
            </a:pPr>
            <a:r>
              <a:rPr lang="en-US" dirty="0">
                <a:solidFill>
                  <a:schemeClr val="accent2">
                    <a:lumMod val="75000"/>
                  </a:schemeClr>
                </a:solidFill>
              </a:rPr>
              <a:t>Show the same patience to others that the universe has shown to you.</a:t>
            </a:r>
          </a:p>
          <a:p>
            <a:pPr marL="285750" lvl="0" indent="-285750">
              <a:buFont typeface="Wingdings" panose="05000000000000000000" pitchFamily="2" charset="2"/>
              <a:buChar char="Ø"/>
            </a:pPr>
            <a:r>
              <a:rPr lang="en-US" dirty="0">
                <a:solidFill>
                  <a:schemeClr val="accent2">
                    <a:lumMod val="75000"/>
                  </a:schemeClr>
                </a:solidFill>
              </a:rPr>
              <a:t>Be flexible and tolerant; include yourself.</a:t>
            </a:r>
          </a:p>
          <a:p>
            <a:endParaRPr lang="en-US" dirty="0"/>
          </a:p>
        </p:txBody>
      </p:sp>
    </p:spTree>
    <p:extLst>
      <p:ext uri="{BB962C8B-B14F-4D97-AF65-F5344CB8AC3E}">
        <p14:creationId xmlns:p14="http://schemas.microsoft.com/office/powerpoint/2010/main" val="168173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1024AB-BC66-BA14-94D8-8ABD4AE5CD1F}"/>
              </a:ext>
            </a:extLst>
          </p:cNvPr>
          <p:cNvSpPr txBox="1"/>
          <p:nvPr/>
        </p:nvSpPr>
        <p:spPr>
          <a:xfrm>
            <a:off x="1080654" y="176645"/>
            <a:ext cx="9227128" cy="7109639"/>
          </a:xfrm>
          <a:prstGeom prst="rect">
            <a:avLst/>
          </a:prstGeom>
          <a:noFill/>
        </p:spPr>
        <p:txBody>
          <a:bodyPr wrap="square" rtlCol="0">
            <a:spAutoFit/>
          </a:bodyPr>
          <a:lstStyle/>
          <a:p>
            <a:pPr marL="342900" lvl="0" indent="-342900">
              <a:buFont typeface="Wingdings" panose="05000000000000000000" pitchFamily="2" charset="2"/>
              <a:buChar char="Ø"/>
            </a:pPr>
            <a:r>
              <a:rPr lang="en-US" sz="2000" dirty="0">
                <a:solidFill>
                  <a:schemeClr val="accent2">
                    <a:lumMod val="75000"/>
                  </a:schemeClr>
                </a:solidFill>
              </a:rPr>
              <a:t>Become a shadow dancer—the light, the dark, no difference.</a:t>
            </a:r>
          </a:p>
          <a:p>
            <a:pPr marL="342900" lvl="0" indent="-342900">
              <a:buFont typeface="Wingdings" panose="05000000000000000000" pitchFamily="2" charset="2"/>
              <a:buChar char="Ø"/>
            </a:pPr>
            <a:r>
              <a:rPr lang="en-US" sz="2000" dirty="0">
                <a:solidFill>
                  <a:schemeClr val="accent2">
                    <a:lumMod val="75000"/>
                  </a:schemeClr>
                </a:solidFill>
              </a:rPr>
              <a:t>Never take advantage of others, remember the law of karma.</a:t>
            </a:r>
          </a:p>
          <a:p>
            <a:pPr marL="342900" lvl="0" indent="-342900">
              <a:buFont typeface="Wingdings" panose="05000000000000000000" pitchFamily="2" charset="2"/>
              <a:buChar char="Ø"/>
            </a:pPr>
            <a:r>
              <a:rPr lang="en-US" sz="2000" dirty="0">
                <a:solidFill>
                  <a:schemeClr val="accent2">
                    <a:lumMod val="75000"/>
                  </a:schemeClr>
                </a:solidFill>
              </a:rPr>
              <a:t>Seek to empower those you serve.</a:t>
            </a:r>
          </a:p>
          <a:p>
            <a:pPr marL="342900" lvl="0" indent="-342900">
              <a:buFont typeface="Wingdings" panose="05000000000000000000" pitchFamily="2" charset="2"/>
              <a:buChar char="Ø"/>
            </a:pPr>
            <a:r>
              <a:rPr lang="en-US" sz="2000" dirty="0">
                <a:solidFill>
                  <a:schemeClr val="accent2">
                    <a:lumMod val="75000"/>
                  </a:schemeClr>
                </a:solidFill>
              </a:rPr>
              <a:t>Avoid comparing yourself and your gifts with others.</a:t>
            </a:r>
          </a:p>
          <a:p>
            <a:pPr marL="342900" lvl="0" indent="-342900">
              <a:buFont typeface="Wingdings" panose="05000000000000000000" pitchFamily="2" charset="2"/>
              <a:buChar char="Ø"/>
            </a:pPr>
            <a:r>
              <a:rPr lang="en-US" sz="2000" dirty="0">
                <a:solidFill>
                  <a:schemeClr val="accent2">
                    <a:lumMod val="75000"/>
                  </a:schemeClr>
                </a:solidFill>
              </a:rPr>
              <a:t>Let go of competition and scarcity consciousness—believe in abundance.</a:t>
            </a:r>
          </a:p>
          <a:p>
            <a:pPr marL="342900" lvl="0" indent="-342900">
              <a:buFont typeface="Wingdings" panose="05000000000000000000" pitchFamily="2" charset="2"/>
              <a:buChar char="Ø"/>
            </a:pPr>
            <a:r>
              <a:rPr lang="en-US" sz="2000" dirty="0">
                <a:solidFill>
                  <a:schemeClr val="accent2">
                    <a:lumMod val="75000"/>
                  </a:schemeClr>
                </a:solidFill>
              </a:rPr>
              <a:t>Hold the vision for those who seek your guidance.  Offer them loving kindness.</a:t>
            </a:r>
          </a:p>
          <a:p>
            <a:pPr marL="342900" lvl="0" indent="-342900">
              <a:buFont typeface="Wingdings" panose="05000000000000000000" pitchFamily="2" charset="2"/>
              <a:buChar char="Ø"/>
            </a:pPr>
            <a:r>
              <a:rPr lang="en-US" sz="2000" dirty="0">
                <a:solidFill>
                  <a:schemeClr val="accent2">
                    <a:lumMod val="75000"/>
                  </a:schemeClr>
                </a:solidFill>
              </a:rPr>
              <a:t>Do not take others hostage to your ideas of who they should be.</a:t>
            </a:r>
          </a:p>
          <a:p>
            <a:pPr marL="342900" lvl="0" indent="-342900">
              <a:buFont typeface="Wingdings" panose="05000000000000000000" pitchFamily="2" charset="2"/>
              <a:buChar char="Ø"/>
            </a:pPr>
            <a:r>
              <a:rPr lang="en-US" sz="2000" dirty="0">
                <a:solidFill>
                  <a:schemeClr val="accent2">
                    <a:lumMod val="75000"/>
                  </a:schemeClr>
                </a:solidFill>
              </a:rPr>
              <a:t>Do not enable others to stay as they are.</a:t>
            </a:r>
          </a:p>
          <a:p>
            <a:pPr marL="342900" lvl="0" indent="-342900">
              <a:buFont typeface="Wingdings" panose="05000000000000000000" pitchFamily="2" charset="2"/>
              <a:buChar char="Ø"/>
            </a:pPr>
            <a:r>
              <a:rPr lang="en-US" sz="2000" dirty="0">
                <a:solidFill>
                  <a:schemeClr val="accent2">
                    <a:lumMod val="75000"/>
                  </a:schemeClr>
                </a:solidFill>
              </a:rPr>
              <a:t>Let there always be an equal exchange of energy between you and those you serve, so as not to create confusion or a “less than” relationship.</a:t>
            </a:r>
          </a:p>
          <a:p>
            <a:pPr marL="342900" lvl="0" indent="-342900">
              <a:buFont typeface="Wingdings" panose="05000000000000000000" pitchFamily="2" charset="2"/>
              <a:buChar char="Ø"/>
            </a:pPr>
            <a:r>
              <a:rPr lang="en-US" sz="2000" dirty="0">
                <a:solidFill>
                  <a:schemeClr val="accent2">
                    <a:lumMod val="75000"/>
                  </a:schemeClr>
                </a:solidFill>
              </a:rPr>
              <a:t>Feel your loving feelings and body responses for others.</a:t>
            </a:r>
          </a:p>
          <a:p>
            <a:pPr marL="342900" lvl="0" indent="-342900">
              <a:buFont typeface="Wingdings" panose="05000000000000000000" pitchFamily="2" charset="2"/>
              <a:buChar char="Ø"/>
            </a:pPr>
            <a:r>
              <a:rPr lang="en-US" sz="2000" dirty="0">
                <a:solidFill>
                  <a:schemeClr val="accent2">
                    <a:lumMod val="75000"/>
                  </a:schemeClr>
                </a:solidFill>
              </a:rPr>
              <a:t>Have loving boundaries.  Never shame another for loving, sexual, and nonsexual feelings.</a:t>
            </a:r>
          </a:p>
          <a:p>
            <a:pPr marL="342900" lvl="0" indent="-342900">
              <a:buFont typeface="Wingdings" panose="05000000000000000000" pitchFamily="2" charset="2"/>
              <a:buChar char="Ø"/>
            </a:pPr>
            <a:r>
              <a:rPr lang="en-US" sz="2000" dirty="0">
                <a:solidFill>
                  <a:schemeClr val="accent2">
                    <a:lumMod val="75000"/>
                  </a:schemeClr>
                </a:solidFill>
              </a:rPr>
              <a:t>Create a big safe container in which these bright, beautiful souls may cook so the fires of transformation can work their magic on us all.</a:t>
            </a:r>
          </a:p>
          <a:p>
            <a:pPr marL="342900" lvl="0" indent="-342900">
              <a:buFont typeface="Wingdings" panose="05000000000000000000" pitchFamily="2" charset="2"/>
              <a:buChar char="Ø"/>
            </a:pPr>
            <a:r>
              <a:rPr lang="en-US" sz="2000" dirty="0">
                <a:solidFill>
                  <a:schemeClr val="accent2">
                    <a:lumMod val="75000"/>
                  </a:schemeClr>
                </a:solidFill>
              </a:rPr>
              <a:t>Remember, we are all traveling on the wheel of life back to where we came from, doing the best we can.</a:t>
            </a:r>
          </a:p>
          <a:p>
            <a:pPr marL="342900" lvl="0" indent="-342900">
              <a:buFont typeface="Wingdings" panose="05000000000000000000" pitchFamily="2" charset="2"/>
              <a:buChar char="Ø"/>
            </a:pPr>
            <a:r>
              <a:rPr lang="en-US" sz="2000" dirty="0">
                <a:solidFill>
                  <a:schemeClr val="accent2">
                    <a:lumMod val="75000"/>
                  </a:schemeClr>
                </a:solidFill>
              </a:rPr>
              <a:t>So, treat others as you want to be treated—with consideration, dignity, and respect, no matter who they are.  Remember we are ALL God/Goddess’s favorite child.*</a:t>
            </a:r>
          </a:p>
          <a:p>
            <a:endParaRPr lang="en-US" sz="2000" dirty="0">
              <a:solidFill>
                <a:schemeClr val="accent2">
                  <a:lumMod val="75000"/>
                </a:schemeClr>
              </a:solidFill>
            </a:endParaRPr>
          </a:p>
          <a:p>
            <a:r>
              <a:rPr lang="en-US" sz="2000" dirty="0">
                <a:solidFill>
                  <a:schemeClr val="accent2">
                    <a:lumMod val="75000"/>
                  </a:schemeClr>
                </a:solidFill>
              </a:rPr>
              <a:t>*Adapted from </a:t>
            </a:r>
            <a:r>
              <a:rPr lang="en-US" sz="2000" u="sng" dirty="0">
                <a:solidFill>
                  <a:schemeClr val="accent2">
                    <a:lumMod val="75000"/>
                  </a:schemeClr>
                </a:solidFill>
              </a:rPr>
              <a:t>Shamanic Breathwork</a:t>
            </a:r>
            <a:r>
              <a:rPr lang="en-US" sz="2000" dirty="0">
                <a:solidFill>
                  <a:schemeClr val="accent2">
                    <a:lumMod val="75000"/>
                  </a:schemeClr>
                </a:solidFill>
              </a:rPr>
              <a:t>, by Linda Star Wolf</a:t>
            </a:r>
          </a:p>
          <a:p>
            <a:r>
              <a:rPr lang="en-US" dirty="0"/>
              <a:t> </a:t>
            </a:r>
          </a:p>
          <a:p>
            <a:endParaRPr lang="en-US" dirty="0"/>
          </a:p>
        </p:txBody>
      </p:sp>
    </p:spTree>
    <p:extLst>
      <p:ext uri="{BB962C8B-B14F-4D97-AF65-F5344CB8AC3E}">
        <p14:creationId xmlns:p14="http://schemas.microsoft.com/office/powerpoint/2010/main" val="1534282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4"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5" name="Oval 14">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Freeform: Shape 25">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7" name="Freeform: Shape 26">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8" name="Oval 27">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31" name="Rectangle 30">
            <a:extLst>
              <a:ext uri="{FF2B5EF4-FFF2-40B4-BE49-F238E27FC236}">
                <a16:creationId xmlns:a16="http://schemas.microsoft.com/office/drawing/2014/main" id="{458183E0-58D3-4C7F-97F0-2494113B3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93D7220-9A41-4B89-8A05-2E854925E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pic>
        <p:nvPicPr>
          <p:cNvPr id="6" name="Picture 5" descr="Hand reaching out to sun">
            <a:extLst>
              <a:ext uri="{FF2B5EF4-FFF2-40B4-BE49-F238E27FC236}">
                <a16:creationId xmlns:a16="http://schemas.microsoft.com/office/drawing/2014/main" id="{4E8F6467-EEDC-4207-8B9E-F32A92C46098}"/>
              </a:ext>
            </a:extLst>
          </p:cNvPr>
          <p:cNvPicPr>
            <a:picLocks noChangeAspect="1"/>
          </p:cNvPicPr>
          <p:nvPr/>
        </p:nvPicPr>
        <p:blipFill rotWithShape="1">
          <a:blip r:embed="rId2">
            <a:alphaModFix amt="35000"/>
          </a:blip>
          <a:srcRect r="-1" b="16023"/>
          <a:stretch/>
        </p:blipFill>
        <p:spPr>
          <a:xfrm>
            <a:off x="1525" y="10"/>
            <a:ext cx="12188951" cy="6857990"/>
          </a:xfrm>
          <a:prstGeom prst="rect">
            <a:avLst/>
          </a:prstGeom>
        </p:spPr>
      </p:pic>
      <p:grpSp>
        <p:nvGrpSpPr>
          <p:cNvPr id="35" name="decorative circles">
            <a:extLst>
              <a:ext uri="{FF2B5EF4-FFF2-40B4-BE49-F238E27FC236}">
                <a16:creationId xmlns:a16="http://schemas.microsoft.com/office/drawing/2014/main" id="{C1F869AB-954B-4EAB-8260-60AE9C8D0C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4102" y="236341"/>
            <a:ext cx="11340713" cy="5464029"/>
            <a:chOff x="314102" y="236341"/>
            <a:chExt cx="11340713" cy="5464029"/>
          </a:xfrm>
        </p:grpSpPr>
        <p:sp>
          <p:nvSpPr>
            <p:cNvPr id="36" name="Oval 35">
              <a:extLst>
                <a:ext uri="{FF2B5EF4-FFF2-40B4-BE49-F238E27FC236}">
                  <a16:creationId xmlns:a16="http://schemas.microsoft.com/office/drawing/2014/main" id="{73902316-BF90-4159-9FD2-6CFCCF7BE2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EF0C14E3-3AAA-4BA8-93F9-856D02967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4102"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ECE6F6B-297F-4766-8C04-0960E9960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44AE5C63-0522-4DDF-B67A-5DA271883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64F95A54-2855-4B65-82E3-A9D306CBA1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1535" y="2516671"/>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164F2D59-D40C-482F-BF5E-7FA622D97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9DCE1484-E528-418A-9339-8410B8F71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02046" y="539459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B471ADFB-A135-4594-B9A3-481A91AE2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8287" y="516071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A39DD01F-3886-4D3E-85AE-C5FE3355BCFF}"/>
              </a:ext>
            </a:extLst>
          </p:cNvPr>
          <p:cNvSpPr txBox="1"/>
          <p:nvPr/>
        </p:nvSpPr>
        <p:spPr>
          <a:xfrm>
            <a:off x="2208176" y="1335324"/>
            <a:ext cx="7726167" cy="3533712"/>
          </a:xfrm>
          <a:prstGeom prst="rect">
            <a:avLst/>
          </a:prstGeom>
        </p:spPr>
        <p:txBody>
          <a:bodyPr vert="horz" lIns="91440" tIns="45720" rIns="91440" bIns="45720" rtlCol="0" anchor="t">
            <a:normAutofit/>
          </a:bodyPr>
          <a:lstStyle/>
          <a:p>
            <a:pPr algn="ctr">
              <a:lnSpc>
                <a:spcPct val="90000"/>
              </a:lnSpc>
              <a:spcAft>
                <a:spcPts val="600"/>
              </a:spcAft>
              <a:buClr>
                <a:schemeClr val="tx2">
                  <a:lumMod val="75000"/>
                  <a:lumOff val="25000"/>
                </a:schemeClr>
              </a:buClr>
            </a:pPr>
            <a:r>
              <a:rPr lang="en-US" sz="4700" i="1" dirty="0">
                <a:solidFill>
                  <a:srgbClr val="FFFFFF"/>
                </a:solidFill>
                <a:latin typeface="Baguet Script" panose="00000500000000000000" pitchFamily="2" charset="0"/>
              </a:rPr>
              <a:t>The Reiki Principles </a:t>
            </a:r>
          </a:p>
          <a:p>
            <a:pPr indent="-228600" algn="ctr">
              <a:lnSpc>
                <a:spcPct val="90000"/>
              </a:lnSpc>
              <a:spcAft>
                <a:spcPts val="600"/>
              </a:spcAft>
              <a:buClr>
                <a:schemeClr val="tx2">
                  <a:lumMod val="75000"/>
                  <a:lumOff val="25000"/>
                </a:schemeClr>
              </a:buClr>
              <a:buFont typeface="Arial" panose="020B0604020202020204" pitchFamily="34" charset="0"/>
              <a:buChar char="•"/>
            </a:pPr>
            <a:endParaRPr lang="en-US" sz="4000" dirty="0">
              <a:solidFill>
                <a:srgbClr val="FFFFFF"/>
              </a:solidFill>
              <a:latin typeface="Baguet Script" panose="00000500000000000000" pitchFamily="2" charset="0"/>
            </a:endParaRPr>
          </a:p>
          <a:p>
            <a:pPr indent="-228600" algn="ctr">
              <a:lnSpc>
                <a:spcPct val="90000"/>
              </a:lnSpc>
              <a:spcAft>
                <a:spcPts val="600"/>
              </a:spcAft>
              <a:buClr>
                <a:schemeClr val="tx2">
                  <a:lumMod val="75000"/>
                  <a:lumOff val="25000"/>
                </a:schemeClr>
              </a:buClr>
              <a:buFont typeface="Arial" panose="020B0604020202020204" pitchFamily="34" charset="0"/>
              <a:buChar char="•"/>
            </a:pPr>
            <a:r>
              <a:rPr lang="en-US" sz="2400" dirty="0">
                <a:solidFill>
                  <a:srgbClr val="FFFFFF"/>
                </a:solidFill>
              </a:rPr>
              <a:t>Just for today I will give thanks for my many blessings. </a:t>
            </a:r>
          </a:p>
          <a:p>
            <a:pPr indent="-228600" algn="ctr">
              <a:lnSpc>
                <a:spcPct val="90000"/>
              </a:lnSpc>
              <a:spcAft>
                <a:spcPts val="600"/>
              </a:spcAft>
              <a:buClr>
                <a:schemeClr val="tx2">
                  <a:lumMod val="75000"/>
                  <a:lumOff val="25000"/>
                </a:schemeClr>
              </a:buClr>
              <a:buFont typeface="Arial" panose="020B0604020202020204" pitchFamily="34" charset="0"/>
              <a:buChar char="•"/>
            </a:pPr>
            <a:r>
              <a:rPr lang="en-US" sz="2400" dirty="0">
                <a:solidFill>
                  <a:srgbClr val="FFFFFF"/>
                </a:solidFill>
              </a:rPr>
              <a:t>Just for today I will not worry. </a:t>
            </a:r>
          </a:p>
          <a:p>
            <a:pPr indent="-228600" algn="ctr">
              <a:lnSpc>
                <a:spcPct val="90000"/>
              </a:lnSpc>
              <a:spcAft>
                <a:spcPts val="600"/>
              </a:spcAft>
              <a:buClr>
                <a:schemeClr val="tx2">
                  <a:lumMod val="75000"/>
                  <a:lumOff val="25000"/>
                </a:schemeClr>
              </a:buClr>
              <a:buFont typeface="Arial" panose="020B0604020202020204" pitchFamily="34" charset="0"/>
              <a:buChar char="•"/>
            </a:pPr>
            <a:r>
              <a:rPr lang="en-US" sz="2400" dirty="0">
                <a:solidFill>
                  <a:srgbClr val="FFFFFF"/>
                </a:solidFill>
              </a:rPr>
              <a:t>Just for today I will not be angry. </a:t>
            </a:r>
          </a:p>
          <a:p>
            <a:pPr indent="-228600" algn="ctr">
              <a:lnSpc>
                <a:spcPct val="90000"/>
              </a:lnSpc>
              <a:spcAft>
                <a:spcPts val="600"/>
              </a:spcAft>
              <a:buClr>
                <a:schemeClr val="tx2">
                  <a:lumMod val="75000"/>
                  <a:lumOff val="25000"/>
                </a:schemeClr>
              </a:buClr>
              <a:buFont typeface="Arial" panose="020B0604020202020204" pitchFamily="34" charset="0"/>
              <a:buChar char="•"/>
            </a:pPr>
            <a:r>
              <a:rPr lang="en-US" sz="2400" dirty="0">
                <a:solidFill>
                  <a:srgbClr val="FFFFFF"/>
                </a:solidFill>
              </a:rPr>
              <a:t>Just for today I will do my work with integrity. </a:t>
            </a:r>
          </a:p>
          <a:p>
            <a:pPr indent="-228600" algn="ctr">
              <a:lnSpc>
                <a:spcPct val="90000"/>
              </a:lnSpc>
              <a:spcAft>
                <a:spcPts val="600"/>
              </a:spcAft>
              <a:buClr>
                <a:schemeClr val="tx2">
                  <a:lumMod val="75000"/>
                  <a:lumOff val="25000"/>
                </a:schemeClr>
              </a:buClr>
              <a:buFont typeface="Arial" panose="020B0604020202020204" pitchFamily="34" charset="0"/>
              <a:buChar char="•"/>
            </a:pPr>
            <a:r>
              <a:rPr lang="en-US" sz="2400" dirty="0">
                <a:solidFill>
                  <a:srgbClr val="FFFFFF"/>
                </a:solidFill>
              </a:rPr>
              <a:t>Just for today I will be kind to myself and every living thing.</a:t>
            </a:r>
          </a:p>
          <a:p>
            <a:pPr indent="-228600" algn="ctr">
              <a:lnSpc>
                <a:spcPct val="90000"/>
              </a:lnSpc>
              <a:spcAft>
                <a:spcPts val="600"/>
              </a:spcAft>
              <a:buClr>
                <a:schemeClr val="tx2">
                  <a:lumMod val="75000"/>
                  <a:lumOff val="25000"/>
                </a:schemeClr>
              </a:buClr>
              <a:buFont typeface="Arial" panose="020B0604020202020204" pitchFamily="34" charset="0"/>
              <a:buChar char="•"/>
            </a:pPr>
            <a:endParaRPr lang="en-US" sz="2400" dirty="0">
              <a:solidFill>
                <a:srgbClr val="FFFFFF"/>
              </a:solidFill>
            </a:endParaRPr>
          </a:p>
          <a:p>
            <a:pPr indent="-228600" algn="ctr">
              <a:lnSpc>
                <a:spcPct val="90000"/>
              </a:lnSpc>
              <a:spcAft>
                <a:spcPts val="600"/>
              </a:spcAft>
              <a:buClr>
                <a:schemeClr val="tx2">
                  <a:lumMod val="75000"/>
                  <a:lumOff val="25000"/>
                </a:schemeClr>
              </a:buClr>
              <a:buFont typeface="Arial" panose="020B0604020202020204" pitchFamily="34" charset="0"/>
              <a:buChar char="•"/>
            </a:pPr>
            <a:endParaRPr lang="en-US" sz="2400" dirty="0">
              <a:solidFill>
                <a:srgbClr val="FFFFFF"/>
              </a:solidFill>
            </a:endParaRPr>
          </a:p>
        </p:txBody>
      </p:sp>
    </p:spTree>
    <p:extLst>
      <p:ext uri="{BB962C8B-B14F-4D97-AF65-F5344CB8AC3E}">
        <p14:creationId xmlns:p14="http://schemas.microsoft.com/office/powerpoint/2010/main" val="2887137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949F61-DE98-6827-A065-84B99B571BAF}"/>
              </a:ext>
            </a:extLst>
          </p:cNvPr>
          <p:cNvPicPr>
            <a:picLocks noChangeAspect="1"/>
          </p:cNvPicPr>
          <p:nvPr/>
        </p:nvPicPr>
        <p:blipFill rotWithShape="1">
          <a:blip r:embed="rId2"/>
          <a:srcRect l="12048" t="19432" r="21330" b="11915"/>
          <a:stretch/>
        </p:blipFill>
        <p:spPr>
          <a:xfrm>
            <a:off x="760830" y="234373"/>
            <a:ext cx="10017417" cy="5806505"/>
          </a:xfrm>
          <a:prstGeom prst="rect">
            <a:avLst/>
          </a:prstGeom>
        </p:spPr>
      </p:pic>
    </p:spTree>
    <p:extLst>
      <p:ext uri="{BB962C8B-B14F-4D97-AF65-F5344CB8AC3E}">
        <p14:creationId xmlns:p14="http://schemas.microsoft.com/office/powerpoint/2010/main" val="3899707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FFF8DAB-C782-0ABB-B562-2F7E7EF2EE41}"/>
              </a:ext>
            </a:extLst>
          </p:cNvPr>
          <p:cNvPicPr>
            <a:picLocks noChangeAspect="1"/>
          </p:cNvPicPr>
          <p:nvPr/>
        </p:nvPicPr>
        <p:blipFill rotWithShape="1">
          <a:blip r:embed="rId2"/>
          <a:srcRect l="11968" t="15177" r="26835" b="6809"/>
          <a:stretch/>
        </p:blipFill>
        <p:spPr>
          <a:xfrm>
            <a:off x="943583" y="166081"/>
            <a:ext cx="9100578" cy="6525838"/>
          </a:xfrm>
          <a:prstGeom prst="rect">
            <a:avLst/>
          </a:prstGeom>
        </p:spPr>
      </p:pic>
    </p:spTree>
    <p:extLst>
      <p:ext uri="{BB962C8B-B14F-4D97-AF65-F5344CB8AC3E}">
        <p14:creationId xmlns:p14="http://schemas.microsoft.com/office/powerpoint/2010/main" val="2048839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3"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4" name="Oval 13">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Freeform: Shape 24">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Freeform: Shape 25">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7" name="Oval 26">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30" name="Rectangle 29">
            <a:extLst>
              <a:ext uri="{FF2B5EF4-FFF2-40B4-BE49-F238E27FC236}">
                <a16:creationId xmlns:a16="http://schemas.microsoft.com/office/drawing/2014/main" id="{4D47D7CD-06A5-4710-B816-F23F56C52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058D9C7-7C50-4582-9A60-0569A536A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grpSp>
        <p:nvGrpSpPr>
          <p:cNvPr id="34" name="decorative circles">
            <a:extLst>
              <a:ext uri="{FF2B5EF4-FFF2-40B4-BE49-F238E27FC236}">
                <a16:creationId xmlns:a16="http://schemas.microsoft.com/office/drawing/2014/main" id="{A5A42520-81F5-4CA6-A7DA-9CD71733AB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8627" y="289695"/>
            <a:ext cx="5228154" cy="5966848"/>
            <a:chOff x="6008627" y="289695"/>
            <a:chExt cx="5228154" cy="5966848"/>
          </a:xfrm>
        </p:grpSpPr>
        <p:sp>
          <p:nvSpPr>
            <p:cNvPr id="35" name="Oval 34">
              <a:extLst>
                <a:ext uri="{FF2B5EF4-FFF2-40B4-BE49-F238E27FC236}">
                  <a16:creationId xmlns:a16="http://schemas.microsoft.com/office/drawing/2014/main" id="{BDB3C8F9-1E7D-4D3B-A4BF-F97576E5C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EB80C13D-6AE8-4D68-9A8B-49B796A67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340680A-5931-4B24-ADEB-7656B70FBB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EAF5EEB-C2D5-4D5F-8BF0-0E7961A22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70340" y="674287"/>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C482DF8-0B0D-4F32-8416-4969600508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7D9086C1-BC2A-F23F-D1BD-6DBA7F6677CC}"/>
              </a:ext>
            </a:extLst>
          </p:cNvPr>
          <p:cNvPicPr>
            <a:picLocks noChangeAspect="1"/>
          </p:cNvPicPr>
          <p:nvPr/>
        </p:nvPicPr>
        <p:blipFill rotWithShape="1">
          <a:blip r:embed="rId2"/>
          <a:srcRect l="8722" t="15883" r="26340" b="10107"/>
          <a:stretch/>
        </p:blipFill>
        <p:spPr>
          <a:xfrm>
            <a:off x="531313" y="296234"/>
            <a:ext cx="9882490" cy="6209642"/>
          </a:xfrm>
          <a:prstGeom prst="rect">
            <a:avLst/>
          </a:prstGeom>
        </p:spPr>
      </p:pic>
    </p:spTree>
    <p:extLst>
      <p:ext uri="{BB962C8B-B14F-4D97-AF65-F5344CB8AC3E}">
        <p14:creationId xmlns:p14="http://schemas.microsoft.com/office/powerpoint/2010/main" val="966959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letter&#10;&#10;Description automatically generated">
            <a:extLst>
              <a:ext uri="{FF2B5EF4-FFF2-40B4-BE49-F238E27FC236}">
                <a16:creationId xmlns:a16="http://schemas.microsoft.com/office/drawing/2014/main" id="{21552F36-B60F-4C66-B45A-92D9FB5DF3B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395" t="4461" r="61970" b="68733"/>
          <a:stretch/>
        </p:blipFill>
        <p:spPr bwMode="auto">
          <a:xfrm>
            <a:off x="7806956" y="674564"/>
            <a:ext cx="2522377" cy="5508872"/>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A19FAF8F-FF74-4779-944F-38BE7D8EED43}"/>
              </a:ext>
            </a:extLst>
          </p:cNvPr>
          <p:cNvSpPr txBox="1"/>
          <p:nvPr/>
        </p:nvSpPr>
        <p:spPr>
          <a:xfrm>
            <a:off x="280555" y="674564"/>
            <a:ext cx="7128597" cy="6278642"/>
          </a:xfrm>
          <a:prstGeom prst="rect">
            <a:avLst/>
          </a:prstGeom>
          <a:noFill/>
        </p:spPr>
        <p:txBody>
          <a:bodyPr wrap="square" rtlCol="0">
            <a:spAutoFit/>
          </a:bodyPr>
          <a:lstStyle/>
          <a:p>
            <a:r>
              <a:rPr lang="en-US" sz="2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Reiki Attunements</a:t>
            </a:r>
          </a:p>
          <a:p>
            <a:endParaRPr lang="en-US"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r>
              <a:rPr lang="en-US" sz="2000" dirty="0">
                <a:solidFill>
                  <a:schemeClr val="accent2">
                    <a:lumMod val="50000"/>
                  </a:schemeClr>
                </a:solidFill>
              </a:rPr>
              <a:t>The Reiki attunement is a sacred spiritual initiation that connects the initiate with higher levels of consciousness and an unlimited source of healing energy.  It heals and conditions the crown, heart, and palm chakras for their use in channeling Reiki and makes other adjustments in the student’s energy system necessary on an individual basis.  Reiki is a gift which comes directly from the highest spiritual source and as such, should be treated with the greatest respect.  It is unique in that there are no requirements of spiritual purification necessary for it to work and in order for a person to receive the attunements.  This includes the Reiki III attunement wherein one can go on to become a Reiki Master/Teacher.  Therefore, the term “Master” in connection with Reiki is a special one that does not carry with it the same meaning as a spiritual master who is free of all karma, completely purified and enlightened.  In fact, the Japanese word for this level is </a:t>
            </a:r>
            <a:r>
              <a:rPr lang="en-US" sz="2000" dirty="0" err="1">
                <a:solidFill>
                  <a:schemeClr val="accent2">
                    <a:lumMod val="50000"/>
                  </a:schemeClr>
                </a:solidFill>
              </a:rPr>
              <a:t>Shinpiden</a:t>
            </a:r>
            <a:r>
              <a:rPr lang="en-US" sz="2000" dirty="0">
                <a:solidFill>
                  <a:schemeClr val="accent2">
                    <a:lumMod val="50000"/>
                  </a:schemeClr>
                </a:solidFill>
              </a:rPr>
              <a:t> which means </a:t>
            </a:r>
            <a:r>
              <a:rPr lang="en-US" sz="2000" b="1" i="1" dirty="0">
                <a:solidFill>
                  <a:schemeClr val="accent2">
                    <a:lumMod val="50000"/>
                  </a:schemeClr>
                </a:solidFill>
              </a:rPr>
              <a:t>mystery teaching</a:t>
            </a:r>
            <a:r>
              <a:rPr lang="en-US" sz="2000" dirty="0">
                <a:solidFill>
                  <a:schemeClr val="accent2">
                    <a:lumMod val="50000"/>
                  </a:schemeClr>
                </a:solidFill>
              </a:rPr>
              <a:t>.</a:t>
            </a:r>
          </a:p>
          <a:p>
            <a:r>
              <a:rPr lang="en-US" dirty="0"/>
              <a:t> </a:t>
            </a:r>
          </a:p>
          <a:p>
            <a:endParaRPr lang="en-US" dirty="0"/>
          </a:p>
        </p:txBody>
      </p:sp>
    </p:spTree>
    <p:extLst>
      <p:ext uri="{BB962C8B-B14F-4D97-AF65-F5344CB8AC3E}">
        <p14:creationId xmlns:p14="http://schemas.microsoft.com/office/powerpoint/2010/main" val="543276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52"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53" name="Oval 52">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64" name="Freeform: Shape 63">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65" name="Freeform: Shape 64">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66" name="Oval 65">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69" name="Rectangle 68">
            <a:extLst>
              <a:ext uri="{FF2B5EF4-FFF2-40B4-BE49-F238E27FC236}">
                <a16:creationId xmlns:a16="http://schemas.microsoft.com/office/drawing/2014/main" id="{BB4ECDFC-8958-4B83-B01F-58AEFB867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C1D68778-F94A-4C5B-9118-3B992BB97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3" name="Content Placeholder 2">
            <a:extLst>
              <a:ext uri="{FF2B5EF4-FFF2-40B4-BE49-F238E27FC236}">
                <a16:creationId xmlns:a16="http://schemas.microsoft.com/office/drawing/2014/main" id="{ED2F212B-524D-EC6F-EA58-CF838C5092F8}"/>
              </a:ext>
            </a:extLst>
          </p:cNvPr>
          <p:cNvSpPr txBox="1">
            <a:spLocks/>
          </p:cNvSpPr>
          <p:nvPr/>
        </p:nvSpPr>
        <p:spPr>
          <a:xfrm>
            <a:off x="702098" y="452890"/>
            <a:ext cx="5393901" cy="592707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tx2">
                  <a:lumMod val="75000"/>
                  <a:lumOff val="25000"/>
                </a:schemeClr>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Anyone, regardless of the degree of their spiritual development can receive the ability to pass on Reiki to others.  Because of this, the level of spiritual development may very from student to student, but all have the ability to heal.  Therefore, all Reiki Masters/Teachers are equal in that they all have the ability to pass on Reiki to others.  However, their ability as teachers and their understanding of Reiki does vary and is determined mainly by the standards of the individual teacher or school where they have studied, along with personally developed skills and experience. </a:t>
            </a:r>
          </a:p>
          <a:p>
            <a:pPr marL="0" indent="0">
              <a:buNone/>
            </a:pPr>
            <a:r>
              <a:rPr lang="en-US" sz="1800" dirty="0"/>
              <a:t>If it were necessary for a person to be completely pure and free of fault in order to teach Reiki, we would have very few Reiki teachers on this planet.  This is the unique value of Reiki; anyone can receive the ability and in a matter of a year or so of dedicated practice become a qualified teacher.  This makes Reiki a healing technique of special importance for the period of development in which we presently find ourselves when the consciousness of the planet is advancing so qu9ckly and there is a significantly increased interest in spiritual healing.</a:t>
            </a:r>
          </a:p>
        </p:txBody>
      </p:sp>
      <p:grpSp>
        <p:nvGrpSpPr>
          <p:cNvPr id="73" name="decorative circles">
            <a:extLst>
              <a:ext uri="{FF2B5EF4-FFF2-40B4-BE49-F238E27FC236}">
                <a16:creationId xmlns:a16="http://schemas.microsoft.com/office/drawing/2014/main" id="{B29252B9-8F48-4CC0-A640-09C8A8C24E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8627" y="289695"/>
            <a:ext cx="5461374" cy="5966848"/>
            <a:chOff x="6008627" y="289695"/>
            <a:chExt cx="5461374" cy="5966848"/>
          </a:xfrm>
        </p:grpSpPr>
        <p:sp>
          <p:nvSpPr>
            <p:cNvPr id="74" name="Oval 73">
              <a:extLst>
                <a:ext uri="{FF2B5EF4-FFF2-40B4-BE49-F238E27FC236}">
                  <a16:creationId xmlns:a16="http://schemas.microsoft.com/office/drawing/2014/main" id="{28548D73-0AE2-434D-B75C-77D24F5ED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9BC26AF4-B368-411A-BF70-74F07FA77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6BE4EEE7-FD25-4B68-819D-487E4D78F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6E52A4F8-9F27-4959-B733-FDA9FCA2E8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654708"/>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13DA742-C9EF-49AA-ADEB-553344930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Hands catching rainbow light">
            <a:extLst>
              <a:ext uri="{FF2B5EF4-FFF2-40B4-BE49-F238E27FC236}">
                <a16:creationId xmlns:a16="http://schemas.microsoft.com/office/drawing/2014/main" id="{C762954B-3188-1293-F738-07D52EDC3695}"/>
              </a:ext>
            </a:extLst>
          </p:cNvPr>
          <p:cNvPicPr>
            <a:picLocks noChangeAspect="1"/>
          </p:cNvPicPr>
          <p:nvPr/>
        </p:nvPicPr>
        <p:blipFill rotWithShape="1">
          <a:blip r:embed="rId2"/>
          <a:srcRect l="8886" r="17863"/>
          <a:stretch>
            <a:fillRect/>
          </a:stretch>
        </p:blipFill>
        <p:spPr>
          <a:xfrm>
            <a:off x="6306574" y="552339"/>
            <a:ext cx="5728174" cy="5728174"/>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p:spPr>
      </p:pic>
    </p:spTree>
    <p:extLst>
      <p:ext uri="{BB962C8B-B14F-4D97-AF65-F5344CB8AC3E}">
        <p14:creationId xmlns:p14="http://schemas.microsoft.com/office/powerpoint/2010/main" val="2289993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ight&#10;&#10;Description automatically generated">
            <a:extLst>
              <a:ext uri="{FF2B5EF4-FFF2-40B4-BE49-F238E27FC236}">
                <a16:creationId xmlns:a16="http://schemas.microsoft.com/office/drawing/2014/main" id="{326C828D-784F-498F-B6A1-CF54DE4A98AE}"/>
              </a:ext>
            </a:extLst>
          </p:cNvPr>
          <p:cNvPicPr>
            <a:picLocks noChangeAspect="1"/>
          </p:cNvPicPr>
          <p:nvPr/>
        </p:nvPicPr>
        <p:blipFill rotWithShape="1">
          <a:blip r:embed="rId2">
            <a:extLst>
              <a:ext uri="{28A0092B-C50C-407E-A947-70E740481C1C}">
                <a14:useLocalDpi xmlns:a14="http://schemas.microsoft.com/office/drawing/2010/main" val="0"/>
              </a:ext>
            </a:extLst>
          </a:blip>
          <a:srcRect l="13081" r="13795" b="1"/>
          <a:stretch/>
        </p:blipFill>
        <p:spPr>
          <a:xfrm>
            <a:off x="7266831" y="714641"/>
            <a:ext cx="4816288" cy="4816288"/>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p:spPr>
      </p:pic>
      <p:sp>
        <p:nvSpPr>
          <p:cNvPr id="3" name="TextBox 2">
            <a:extLst>
              <a:ext uri="{FF2B5EF4-FFF2-40B4-BE49-F238E27FC236}">
                <a16:creationId xmlns:a16="http://schemas.microsoft.com/office/drawing/2014/main" id="{C3D06DD4-7ED2-63AE-042A-FD1FE6629636}"/>
              </a:ext>
            </a:extLst>
          </p:cNvPr>
          <p:cNvSpPr txBox="1"/>
          <p:nvPr/>
        </p:nvSpPr>
        <p:spPr>
          <a:xfrm>
            <a:off x="108881" y="0"/>
            <a:ext cx="7518046" cy="4816289"/>
          </a:xfrm>
          <a:prstGeom prst="rect">
            <a:avLst/>
          </a:prstGeom>
        </p:spPr>
        <p:txBody>
          <a:bodyPr vert="horz" lIns="91440" tIns="45720" rIns="91440" bIns="45720" rtlCol="0" anchor="t">
            <a:noAutofit/>
          </a:bodyPr>
          <a:lstStyle/>
          <a:p>
            <a:pPr algn="ctr"/>
            <a:r>
              <a:rPr lang="en-US" sz="2400" b="1" dirty="0">
                <a:solidFill>
                  <a:schemeClr val="accent2">
                    <a:lumMod val="75000"/>
                  </a:schemeClr>
                </a:solidFill>
              </a:rPr>
              <a:t>Giving Reiki Attunements</a:t>
            </a:r>
          </a:p>
          <a:p>
            <a:endParaRPr lang="en-US" dirty="0"/>
          </a:p>
          <a:p>
            <a:r>
              <a:rPr lang="en-US" sz="2000" dirty="0">
                <a:solidFill>
                  <a:schemeClr val="accent2">
                    <a:lumMod val="75000"/>
                  </a:schemeClr>
                </a:solidFill>
              </a:rPr>
              <a:t>There are several different techniques in use for giving Reiki attunements.  All of them are effective.  I do both in-person and online attunements.  The in-person are traditional and have been distilled to include the use of the two Tibetan Reiki symbols and four Usui symbols.  It is a powerful, yet very simple technique.  The on-line version is a guided meditation that engage the Reiki Guardians, the Masters who brought Reiki to the planet.  Both of these techniques work remarkably well.</a:t>
            </a:r>
          </a:p>
          <a:p>
            <a:r>
              <a:rPr lang="en-US" sz="2000" dirty="0">
                <a:solidFill>
                  <a:schemeClr val="accent2">
                    <a:lumMod val="75000"/>
                  </a:schemeClr>
                </a:solidFill>
              </a:rPr>
              <a:t> </a:t>
            </a:r>
          </a:p>
          <a:p>
            <a:r>
              <a:rPr lang="en-US" sz="2000" dirty="0">
                <a:solidFill>
                  <a:schemeClr val="accent2">
                    <a:lumMod val="75000"/>
                  </a:schemeClr>
                </a:solidFill>
              </a:rPr>
              <a:t>Intention is the most important in giving the attunements.  The Reiki spirit guides who work with you get their cue as to which energies to use and what to do from your intention.  This is why you should include a statement in the beginning prayer as to which attunement you intend to do.  This also means that even if you are unable to visualize clearly or even not at all, or if you don’t draw the symbols perfectly, or if you don’t feel anything happening, or if your confidence is low, it doesn’t matter.  The attunement will take place anyway simply because of your intention.  Attunements work in the same way that Reiki healing energies do.  They flow automatically whenever you intend them to.</a:t>
            </a:r>
          </a:p>
        </p:txBody>
      </p:sp>
    </p:spTree>
    <p:extLst>
      <p:ext uri="{BB962C8B-B14F-4D97-AF65-F5344CB8AC3E}">
        <p14:creationId xmlns:p14="http://schemas.microsoft.com/office/powerpoint/2010/main" val="377371430"/>
      </p:ext>
    </p:extLst>
  </p:cSld>
  <p:clrMapOvr>
    <a:masterClrMapping/>
  </p:clrMapOvr>
</p:sld>
</file>

<file path=ppt/theme/theme1.xml><?xml version="1.0" encoding="utf-8"?>
<a:theme xmlns:a="http://schemas.openxmlformats.org/drawingml/2006/main" name="ConfettiVTI">
  <a:themeElements>
    <a:clrScheme name="Custom 30">
      <a:dk1>
        <a:sysClr val="windowText" lastClr="000000"/>
      </a:dk1>
      <a:lt1>
        <a:sysClr val="window" lastClr="FFFFFF"/>
      </a:lt1>
      <a:dk2>
        <a:srgbClr val="420023"/>
      </a:dk2>
      <a:lt2>
        <a:srgbClr val="FDFBF9"/>
      </a:lt2>
      <a:accent1>
        <a:srgbClr val="97446E"/>
      </a:accent1>
      <a:accent2>
        <a:srgbClr val="A40056"/>
      </a:accent2>
      <a:accent3>
        <a:srgbClr val="24BEEE"/>
      </a:accent3>
      <a:accent4>
        <a:srgbClr val="91274F"/>
      </a:accent4>
      <a:accent5>
        <a:srgbClr val="F39E29"/>
      </a:accent5>
      <a:accent6>
        <a:srgbClr val="E87450"/>
      </a:accent6>
      <a:hlink>
        <a:srgbClr val="F55D5D"/>
      </a:hlink>
      <a:folHlink>
        <a:srgbClr val="EA3A60"/>
      </a:folHlink>
    </a:clrScheme>
    <a:fontScheme name="Custom 10">
      <a:majorFont>
        <a:latin typeface="Gill Sans Nov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fettiVTI" id="{B5618F7C-B4F0-4D28-83B4-440D0519681F}" vid="{5F84EFDF-E14E-48C6-955C-990A32085A7F}"/>
    </a:ext>
  </a:extLst>
</a:theme>
</file>

<file path=docProps/app.xml><?xml version="1.0" encoding="utf-8"?>
<Properties xmlns="http://schemas.openxmlformats.org/officeDocument/2006/extended-properties" xmlns:vt="http://schemas.openxmlformats.org/officeDocument/2006/docPropsVTypes">
  <TotalTime>25308</TotalTime>
  <Words>5897</Words>
  <Application>Microsoft Office PowerPoint</Application>
  <PresentationFormat>Widescreen</PresentationFormat>
  <Paragraphs>211</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Aparajita</vt:lpstr>
      <vt:lpstr>Aptos</vt:lpstr>
      <vt:lpstr>Arial</vt:lpstr>
      <vt:lpstr>AvenirNext LT Pro Medium</vt:lpstr>
      <vt:lpstr>Baguet Script</vt:lpstr>
      <vt:lpstr>Calibri</vt:lpstr>
      <vt:lpstr>Gill Sans Nova</vt:lpstr>
      <vt:lpstr>Times New Roman</vt:lpstr>
      <vt:lpstr>Wingdings</vt:lpstr>
      <vt:lpstr>ConfettiVTI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Forest</dc:creator>
  <cp:lastModifiedBy>Kathy Forest</cp:lastModifiedBy>
  <cp:revision>9</cp:revision>
  <dcterms:created xsi:type="dcterms:W3CDTF">2022-01-21T12:58:54Z</dcterms:created>
  <dcterms:modified xsi:type="dcterms:W3CDTF">2025-07-28T22:50:26Z</dcterms:modified>
</cp:coreProperties>
</file>