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sldIdLst>
    <p:sldId id="256" r:id="rId2"/>
    <p:sldId id="259" r:id="rId3"/>
    <p:sldId id="295" r:id="rId4"/>
    <p:sldId id="260" r:id="rId5"/>
    <p:sldId id="293" r:id="rId6"/>
    <p:sldId id="294" r:id="rId7"/>
    <p:sldId id="292" r:id="rId8"/>
    <p:sldId id="257" r:id="rId9"/>
    <p:sldId id="258" r:id="rId10"/>
    <p:sldId id="278" r:id="rId11"/>
    <p:sldId id="277" r:id="rId12"/>
    <p:sldId id="291" r:id="rId13"/>
    <p:sldId id="275"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4" d="100"/>
          <a:sy n="74" d="100"/>
        </p:scale>
        <p:origin x="994" y="2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C43A76A3-ADC8-4477-8FC1-B9DD55D84908}" type="datetime1">
              <a:rPr lang="en-US" smtClean="0"/>
              <a:t>7/5/2025</a:t>
            </a:fld>
            <a:endParaRPr lang="en-US" dirty="0"/>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a:t>
            </a:fld>
            <a:endParaRPr lang="en-US" dirty="0"/>
          </a:p>
        </p:txBody>
      </p:sp>
    </p:spTree>
    <p:extLst>
      <p:ext uri="{BB962C8B-B14F-4D97-AF65-F5344CB8AC3E}">
        <p14:creationId xmlns:p14="http://schemas.microsoft.com/office/powerpoint/2010/main" val="1424336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D6762538-DC4D-4667-96E5-B3278DDF8B12}" type="datetime1">
              <a:rPr lang="en-US" smtClean="0"/>
              <a:t>7/5/2025</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60063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05880548-5C08-4BE3-B63E-F2BB63B0B00C}" type="datetime1">
              <a:rPr lang="en-US" smtClean="0"/>
              <a:t>7/5/2025</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573070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DE7F49BE-398D-479A-8A7E-5DDBCA61EDCB}" type="datetime1">
              <a:rPr lang="en-US" smtClean="0"/>
              <a:t>7/5/2025</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648629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777240" y="1709738"/>
            <a:ext cx="10570210" cy="2758895"/>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777240" y="4589463"/>
            <a:ext cx="1057021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CCD0C193-4974-4A1F-9C63-07D595E30D66}" type="datetime1">
              <a:rPr lang="en-US" smtClean="0"/>
              <a:t>7/5/2025</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538748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777240" y="1825625"/>
            <a:ext cx="5242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701AA87F-28D4-4BF0-B81F-877A89DFD5AC}" type="datetime1">
              <a:rPr lang="en-US" smtClean="0"/>
              <a:t>7/5/2025</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316947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777240" y="365125"/>
            <a:ext cx="1057814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777240" y="1801812"/>
            <a:ext cx="5220335"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777240" y="2825749"/>
            <a:ext cx="5220335"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6172200" y="1801812"/>
            <a:ext cx="5183188"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6172200" y="2825749"/>
            <a:ext cx="5183188"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A8A9F1F3-208B-49A3-B337-9C8ACEB3E0E1}" type="datetime1">
              <a:rPr lang="en-US" smtClean="0"/>
              <a:t>7/5/2025</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667969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a:xfrm>
            <a:off x="777240" y="365125"/>
            <a:ext cx="1065911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27AF6CA6-7293-4AA2-A0E0-A3BF4416E786}" type="datetime1">
              <a:rPr lang="en-US" smtClean="0"/>
              <a:t>7/5/2025</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202168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98D87016-7BCD-46FB-8EE3-AB6C369108B4}" type="datetime1">
              <a:rPr lang="en-US" smtClean="0"/>
              <a:t>7/5/2025</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4030768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777240" y="457200"/>
            <a:ext cx="3994785" cy="2501900"/>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777240" y="3092450"/>
            <a:ext cx="3994785" cy="27765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A1547011-1FFC-4EF8-9A2E-53B4AD2ADBD4}" type="datetime1">
              <a:rPr lang="en-US" smtClean="0"/>
              <a:t>7/5/2025</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4130757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777240" y="457200"/>
            <a:ext cx="3994785" cy="2505456"/>
          </a:xfrm>
        </p:spPr>
        <p:txBody>
          <a:bodyPr anchor="b"/>
          <a:lstStyle>
            <a:lvl1pPr>
              <a:defRPr sz="4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777240" y="3081275"/>
            <a:ext cx="3994785" cy="277977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9562EB47-45B4-4EF5-A743-B4885DD2F060}" type="datetime1">
              <a:rPr lang="en-US" smtClean="0"/>
              <a:t>7/5/2025</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631138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9B5B3C5-A599-465B-B2B9-866E8B2087CE}"/>
              </a:ext>
            </a:extLst>
          </p:cNvPr>
          <p:cNvSpPr/>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5C84982-7DD0-43B1-8A2D-BFA4DF1B4E60}"/>
              </a:ext>
            </a:extLst>
          </p:cNvPr>
          <p:cNvSpPr/>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8" name="Decorative Circles">
            <a:extLst>
              <a:ext uri="{FF2B5EF4-FFF2-40B4-BE49-F238E27FC236}">
                <a16:creationId xmlns:a16="http://schemas.microsoft.com/office/drawing/2014/main" id="{1D912E1C-3BBA-42F0-A3EE-FEC382E7230A}"/>
              </a:ext>
            </a:extLst>
          </p:cNvPr>
          <p:cNvGrpSpPr/>
          <p:nvPr/>
        </p:nvGrpSpPr>
        <p:grpSpPr>
          <a:xfrm>
            <a:off x="-1" y="-1"/>
            <a:ext cx="12192001" cy="6858001"/>
            <a:chOff x="-1" y="-1"/>
            <a:chExt cx="12192001" cy="6858001"/>
          </a:xfrm>
        </p:grpSpPr>
        <p:sp>
          <p:nvSpPr>
            <p:cNvPr id="21" name="Oval 20">
              <a:extLst>
                <a:ext uri="{FF2B5EF4-FFF2-40B4-BE49-F238E27FC236}">
                  <a16:creationId xmlns:a16="http://schemas.microsoft.com/office/drawing/2014/main" id="{2FEEAC76-E273-46A8-8F8E-CE59860FE70D}"/>
                </a:ext>
              </a:extLst>
            </p:cNvPr>
            <p:cNvSpPr/>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6594A0E-9400-45AD-A431-1DA1C0B28966}"/>
                </a:ext>
              </a:extLst>
            </p:cNvPr>
            <p:cNvSpPr/>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0916D6C-D32F-42B6-8512-CD5EDB8F2B9B}"/>
                </a:ext>
              </a:extLst>
            </p:cNvPr>
            <p:cNvSpPr/>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34846D-59C6-40F4-907C-F1A4689B58F1}"/>
                </a:ext>
              </a:extLst>
            </p:cNvPr>
            <p:cNvSpPr/>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A257CDF-2E36-4DC7-8EE4-5CD8F8ECAC87}"/>
                </a:ext>
              </a:extLst>
            </p:cNvPr>
            <p:cNvSpPr/>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5B26E0E-A115-4AE2-82D8-76BB93CC494F}"/>
                </a:ext>
              </a:extLst>
            </p:cNvPr>
            <p:cNvSpPr/>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55058DB-7E01-4E95-BF59-983AA1BBB38E}"/>
                </a:ext>
              </a:extLst>
            </p:cNvPr>
            <p:cNvSpPr/>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810F7E2-23F3-44D6-B09E-71E556536052}"/>
                </a:ext>
              </a:extLst>
            </p:cNvPr>
            <p:cNvSpPr/>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9D5C391-E1DB-410A-A78C-ED3BBDFF0758}"/>
                </a:ext>
              </a:extLst>
            </p:cNvPr>
            <p:cNvSpPr/>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77C4944D-9373-4283-BCAA-927A0316659E}"/>
                </a:ext>
              </a:extLst>
            </p:cNvPr>
            <p:cNvSpPr/>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804C521-2D9F-4CE4-AFD3-D4F1551FEC6A}"/>
                </a:ext>
              </a:extLst>
            </p:cNvPr>
            <p:cNvSpPr/>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6" name="Freeform: Shape 55">
              <a:extLst>
                <a:ext uri="{FF2B5EF4-FFF2-40B4-BE49-F238E27FC236}">
                  <a16:creationId xmlns:a16="http://schemas.microsoft.com/office/drawing/2014/main" id="{755AC65C-13EF-4182-AA3C-62BE165CC033}"/>
                </a:ext>
              </a:extLst>
            </p:cNvPr>
            <p:cNvSpPr/>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8" name="Freeform: Shape 57">
              <a:extLst>
                <a:ext uri="{FF2B5EF4-FFF2-40B4-BE49-F238E27FC236}">
                  <a16:creationId xmlns:a16="http://schemas.microsoft.com/office/drawing/2014/main" id="{E40DA8D2-FA4B-4282-9D44-48C27B63A153}"/>
                </a:ext>
              </a:extLst>
            </p:cNvPr>
            <p:cNvSpPr/>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0" name="Oval 9">
              <a:extLst>
                <a:ext uri="{FF2B5EF4-FFF2-40B4-BE49-F238E27FC236}">
                  <a16:creationId xmlns:a16="http://schemas.microsoft.com/office/drawing/2014/main" id="{99065014-CB18-414D-A527-31ECC45700AB}"/>
                </a:ext>
              </a:extLst>
            </p:cNvPr>
            <p:cNvSpPr/>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F39E27A-56C1-4328-8DF1-2DA147C78483}"/>
                </a:ext>
              </a:extLst>
            </p:cNvPr>
            <p:cNvSpPr/>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777240" y="6488268"/>
            <a:ext cx="2743200" cy="233209"/>
          </a:xfrm>
          <a:prstGeom prst="rect">
            <a:avLst/>
          </a:prstGeom>
        </p:spPr>
        <p:txBody>
          <a:bodyPr vert="horz" lIns="91440" tIns="45720" rIns="91440" bIns="45720" rtlCol="0" anchor="ctr"/>
          <a:lstStyle>
            <a:lvl1pPr algn="l">
              <a:defRPr sz="1000">
                <a:solidFill>
                  <a:schemeClr val="tx1">
                    <a:tint val="75000"/>
                  </a:schemeClr>
                </a:solidFill>
              </a:defRPr>
            </a:lvl1pPr>
          </a:lstStyle>
          <a:p>
            <a:fld id="{4A8D24A4-5FEC-4062-8995-EB21925B3B40}" type="datetime1">
              <a:rPr lang="en-US" smtClean="0"/>
              <a:t>7/5/2025</a:t>
            </a:fld>
            <a:endParaRPr lang="en-US" sz="1000" dirty="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4038600" y="6488268"/>
            <a:ext cx="4114800" cy="233209"/>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sz="1000"/>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8693150" y="6488268"/>
            <a:ext cx="2743200" cy="233209"/>
          </a:xfrm>
          <a:prstGeom prst="rect">
            <a:avLst/>
          </a:prstGeom>
        </p:spPr>
        <p:txBody>
          <a:bodyPr vert="horz" lIns="91440" tIns="45720" rIns="91440" bIns="45720" rtlCol="0" anchor="ctr"/>
          <a:lstStyle>
            <a:lvl1pPr algn="r">
              <a:defRPr sz="1000">
                <a:solidFill>
                  <a:schemeClr val="tx1">
                    <a:tint val="75000"/>
                  </a:schemeClr>
                </a:solidFill>
              </a:defRPr>
            </a:lvl1pPr>
          </a:lstStyle>
          <a:p>
            <a:fld id="{35747434-7036-48DB-A148-6B3D8EE75CDA}" type="slidenum">
              <a:rPr lang="en-US" smtClean="0"/>
              <a:pPr/>
              <a:t>‹#›</a:t>
            </a:fld>
            <a:endParaRPr lang="en-US" sz="1000" dirty="0"/>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777240" y="365125"/>
            <a:ext cx="1065911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777240" y="1825625"/>
            <a:ext cx="1065911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757101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03" r:id="rId6"/>
    <p:sldLayoutId id="2147483699" r:id="rId7"/>
    <p:sldLayoutId id="2147483700" r:id="rId8"/>
    <p:sldLayoutId id="2147483701" r:id="rId9"/>
    <p:sldLayoutId id="2147483702" r:id="rId10"/>
    <p:sldLayoutId id="2147483704" r:id="rId11"/>
  </p:sldLayoutIdLst>
  <p:hf sldNum="0" hdr="0" ftr="0" dt="0"/>
  <p:txStyles>
    <p:titleStyle>
      <a:lvl1pPr algn="l" defTabSz="914400"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53"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54" name="Oval 53">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65" name="Freeform: Shape 64">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66" name="Freeform: Shape 65">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67" name="Oval 66">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70" name="Rectangle 69">
            <a:extLst>
              <a:ext uri="{FF2B5EF4-FFF2-40B4-BE49-F238E27FC236}">
                <a16:creationId xmlns:a16="http://schemas.microsoft.com/office/drawing/2014/main" id="{B7818AA9-82F7-46F6-8A83-1A6258163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network of lines and dots background">
            <a:extLst>
              <a:ext uri="{FF2B5EF4-FFF2-40B4-BE49-F238E27FC236}">
                <a16:creationId xmlns:a16="http://schemas.microsoft.com/office/drawing/2014/main" id="{B79C227C-9DCC-4190-A0D2-BC6D632EFC02}"/>
              </a:ext>
            </a:extLst>
          </p:cNvPr>
          <p:cNvPicPr>
            <a:picLocks noChangeAspect="1"/>
          </p:cNvPicPr>
          <p:nvPr/>
        </p:nvPicPr>
        <p:blipFill rotWithShape="1">
          <a:blip r:embed="rId2">
            <a:alphaModFix/>
          </a:blip>
          <a:srcRect t="9141" b="15859"/>
          <a:stretch/>
        </p:blipFill>
        <p:spPr>
          <a:xfrm>
            <a:off x="-1" y="10"/>
            <a:ext cx="12192001" cy="6857990"/>
          </a:xfrm>
          <a:prstGeom prst="rect">
            <a:avLst/>
          </a:prstGeom>
        </p:spPr>
      </p:pic>
      <p:grpSp>
        <p:nvGrpSpPr>
          <p:cNvPr id="72" name="Group 71">
            <a:extLst>
              <a:ext uri="{FF2B5EF4-FFF2-40B4-BE49-F238E27FC236}">
                <a16:creationId xmlns:a16="http://schemas.microsoft.com/office/drawing/2014/main" id="{FCEBDFAC-E3E5-4883-8BE7-B43474AE3B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0450" y="236341"/>
            <a:ext cx="11410891" cy="5901949"/>
            <a:chOff x="310450" y="236341"/>
            <a:chExt cx="11410891" cy="5901949"/>
          </a:xfrm>
        </p:grpSpPr>
        <p:sp>
          <p:nvSpPr>
            <p:cNvPr id="73" name="Oval 72">
              <a:extLst>
                <a:ext uri="{FF2B5EF4-FFF2-40B4-BE49-F238E27FC236}">
                  <a16:creationId xmlns:a16="http://schemas.microsoft.com/office/drawing/2014/main" id="{526A544A-3C76-4502-A741-F4DB0E2CD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5328" y="1050301"/>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0450" y="114446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37185" y="538093"/>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98320" y="5269378"/>
              <a:ext cx="223021" cy="2230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79878" y="583251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86119" y="5492399"/>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descr="A close up of a web&#10;&#10;Description automatically generated">
            <a:extLst>
              <a:ext uri="{FF2B5EF4-FFF2-40B4-BE49-F238E27FC236}">
                <a16:creationId xmlns:a16="http://schemas.microsoft.com/office/drawing/2014/main" id="{D94B5EE0-FA33-0609-E828-1348E5E11D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408" y="1161419"/>
            <a:ext cx="9800872" cy="4320936"/>
          </a:xfrm>
          <a:prstGeom prst="rect">
            <a:avLst/>
          </a:prstGeom>
          <a:ln>
            <a:noFill/>
          </a:ln>
          <a:effectLst>
            <a:softEdge rad="112500"/>
          </a:effectLst>
        </p:spPr>
      </p:pic>
    </p:spTree>
    <p:extLst>
      <p:ext uri="{BB962C8B-B14F-4D97-AF65-F5344CB8AC3E}">
        <p14:creationId xmlns:p14="http://schemas.microsoft.com/office/powerpoint/2010/main" val="1553348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B3CE84-2DCA-7C3C-4567-BF5561B09E31}"/>
              </a:ext>
            </a:extLst>
          </p:cNvPr>
          <p:cNvSpPr txBox="1"/>
          <p:nvPr/>
        </p:nvSpPr>
        <p:spPr>
          <a:xfrm>
            <a:off x="522513" y="0"/>
            <a:ext cx="9451911" cy="6709529"/>
          </a:xfrm>
          <a:prstGeom prst="rect">
            <a:avLst/>
          </a:prstGeom>
          <a:noFill/>
        </p:spPr>
        <p:txBody>
          <a:bodyPr wrap="square" rtlCol="0">
            <a:spAutoFit/>
          </a:bodyPr>
          <a:lstStyle/>
          <a:p>
            <a:r>
              <a:rPr lang="en-US" sz="2400" b="1" dirty="0">
                <a:solidFill>
                  <a:schemeClr val="accent2">
                    <a:lumMod val="75000"/>
                  </a:schemeClr>
                </a:solidFill>
              </a:rPr>
              <a:t>Your Reiki 3 Attunement will be like a guided meditation but much deeper.  It allows you to attune others to Reiki!</a:t>
            </a:r>
          </a:p>
          <a:p>
            <a:r>
              <a:rPr lang="en-US" dirty="0">
                <a:solidFill>
                  <a:schemeClr val="accent2">
                    <a:lumMod val="75000"/>
                  </a:schemeClr>
                </a:solidFill>
              </a:rPr>
              <a:t>In the beginning I will open a circle and call in all the Reiki Guides and </a:t>
            </a:r>
            <a:r>
              <a:rPr lang="en-US" b="1" dirty="0">
                <a:solidFill>
                  <a:schemeClr val="accent2">
                    <a:lumMod val="75000"/>
                  </a:schemeClr>
                </a:solidFill>
              </a:rPr>
              <a:t>the Reiki Guardians.  These Light Beings of great power can be found at the further most edges of your light body and are responsible for bringing Reiki to the Planet.  They are also responsible for the evolution of Reiki as the planet’s energy continues to increase</a:t>
            </a:r>
            <a:r>
              <a:rPr lang="en-US" dirty="0">
                <a:solidFill>
                  <a:schemeClr val="accent2">
                    <a:lumMod val="75000"/>
                  </a:schemeClr>
                </a:solidFill>
              </a:rPr>
              <a:t>. At the beginning of the Attunement meditation, you will be asked to connect with them. They are not to be confused with your Reiki Guides who are closer to our physical reality.  Reiki Guides can be people you knew who have transitioned or who were with you if you used Reiki in other lifetimes.  Reiki guides can also be pets who have transitioned and continue to participate with you in your healing work.  Your Personal Spirit Guides may also show up as the meditation progresses.  </a:t>
            </a:r>
          </a:p>
          <a:p>
            <a:endParaRPr lang="en-US" sz="800" dirty="0">
              <a:solidFill>
                <a:schemeClr val="accent2">
                  <a:lumMod val="75000"/>
                </a:schemeClr>
              </a:solidFill>
            </a:endParaRPr>
          </a:p>
          <a:p>
            <a:r>
              <a:rPr lang="en-US" dirty="0">
                <a:solidFill>
                  <a:schemeClr val="accent2">
                    <a:lumMod val="75000"/>
                  </a:schemeClr>
                </a:solidFill>
              </a:rPr>
              <a:t>After you have connected with the Reiki Guardians who will be conducting much of the attunement, you will be asked to connect to the Microcosmic Orbit and your Hara Line.  You don’t have to do anything but open to receive.  There will be pauses between each command to allow the energy to move through your body.</a:t>
            </a:r>
          </a:p>
          <a:p>
            <a:endParaRPr lang="en-US" sz="800" dirty="0">
              <a:solidFill>
                <a:schemeClr val="accent2">
                  <a:lumMod val="75000"/>
                </a:schemeClr>
              </a:solidFill>
            </a:endParaRPr>
          </a:p>
          <a:p>
            <a:r>
              <a:rPr lang="en-US" dirty="0">
                <a:solidFill>
                  <a:schemeClr val="accent2">
                    <a:lumMod val="75000"/>
                  </a:schemeClr>
                </a:solidFill>
              </a:rPr>
              <a:t>Reiki is brought into your body at 2 points:  Center Above and Center Below.  These 2 chakras are located about 12 inches above the Crown Chakra and below the feet.  The Reiki Guardians will anchor the Reiki Symbols into the hands, third eye and Hara Line.  Also, during this attunement process, the Reiki Principles are anchored into your heart.  These five principals are part of the Reiki Tradition that all practitioners and Masters aspire to live by.  To have them anchored into your heart is pure magic.</a:t>
            </a:r>
          </a:p>
          <a:p>
            <a:pPr algn="ctr"/>
            <a:r>
              <a:rPr lang="en-US" sz="2400" b="1" dirty="0">
                <a:solidFill>
                  <a:schemeClr val="accent2">
                    <a:lumMod val="75000"/>
                  </a:schemeClr>
                </a:solidFill>
              </a:rPr>
              <a:t>Reiki 3 Attunement</a:t>
            </a:r>
          </a:p>
        </p:txBody>
      </p:sp>
    </p:spTree>
    <p:extLst>
      <p:ext uri="{BB962C8B-B14F-4D97-AF65-F5344CB8AC3E}">
        <p14:creationId xmlns:p14="http://schemas.microsoft.com/office/powerpoint/2010/main" val="784071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52"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53"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64"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65"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66"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7"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68" name="Rectangle 27">
            <a:extLst>
              <a:ext uri="{FF2B5EF4-FFF2-40B4-BE49-F238E27FC236}">
                <a16:creationId xmlns:a16="http://schemas.microsoft.com/office/drawing/2014/main" id="{FB10978E-79AF-4963-8EF6-7EF774A48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29">
            <a:extLst>
              <a:ext uri="{FF2B5EF4-FFF2-40B4-BE49-F238E27FC236}">
                <a16:creationId xmlns:a16="http://schemas.microsoft.com/office/drawing/2014/main" id="{E458EB2B-CABD-43DA-BD12-F4CE701A4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extBox 1">
            <a:extLst>
              <a:ext uri="{FF2B5EF4-FFF2-40B4-BE49-F238E27FC236}">
                <a16:creationId xmlns:a16="http://schemas.microsoft.com/office/drawing/2014/main" id="{E6F21433-BD40-44E4-B9A0-28E4DC68C634}"/>
              </a:ext>
            </a:extLst>
          </p:cNvPr>
          <p:cNvSpPr txBox="1"/>
          <p:nvPr/>
        </p:nvSpPr>
        <p:spPr>
          <a:xfrm>
            <a:off x="415186" y="369879"/>
            <a:ext cx="6855988" cy="5676314"/>
          </a:xfrm>
          <a:prstGeom prst="rect">
            <a:avLst/>
          </a:prstGeom>
        </p:spPr>
        <p:txBody>
          <a:bodyPr vert="horz" lIns="91440" tIns="45720" rIns="91440" bIns="45720" rtlCol="0" anchor="t">
            <a:noAutofit/>
          </a:bodyPr>
          <a:lstStyle/>
          <a:p>
            <a:pPr>
              <a:lnSpc>
                <a:spcPct val="90000"/>
              </a:lnSpc>
              <a:spcAft>
                <a:spcPts val="600"/>
              </a:spcAft>
              <a:buClr>
                <a:schemeClr val="tx2">
                  <a:lumMod val="75000"/>
                  <a:lumOff val="25000"/>
                </a:schemeClr>
              </a:buClr>
            </a:pPr>
            <a:r>
              <a:rPr lang="en-US" sz="2800" b="1" i="1" dirty="0">
                <a:solidFill>
                  <a:schemeClr val="accent2">
                    <a:lumMod val="75000"/>
                  </a:schemeClr>
                </a:solidFill>
              </a:rPr>
              <a:t>What to do between now &amp; our next class.</a:t>
            </a:r>
          </a:p>
          <a:p>
            <a:pPr indent="-228600">
              <a:lnSpc>
                <a:spcPct val="90000"/>
              </a:lnSpc>
              <a:spcAft>
                <a:spcPts val="600"/>
              </a:spcAft>
              <a:buClr>
                <a:schemeClr val="tx2">
                  <a:lumMod val="75000"/>
                  <a:lumOff val="25000"/>
                </a:schemeClr>
              </a:buClr>
              <a:buFont typeface="Arial" panose="020B0604020202020204" pitchFamily="34" charset="0"/>
              <a:buChar char="•"/>
            </a:pPr>
            <a:endParaRPr lang="en-US" sz="2000" dirty="0">
              <a:solidFill>
                <a:schemeClr val="accent2">
                  <a:lumMod val="75000"/>
                </a:schemeClr>
              </a:solidFill>
            </a:endParaRPr>
          </a:p>
          <a:p>
            <a:pPr indent="-228600">
              <a:lnSpc>
                <a:spcPct val="90000"/>
              </a:lnSpc>
              <a:spcAft>
                <a:spcPts val="600"/>
              </a:spcAft>
              <a:buClr>
                <a:schemeClr val="tx2">
                  <a:lumMod val="75000"/>
                  <a:lumOff val="25000"/>
                </a:schemeClr>
              </a:buClr>
              <a:buFont typeface="Arial" panose="020B0604020202020204" pitchFamily="34" charset="0"/>
              <a:buChar char="•"/>
            </a:pPr>
            <a:r>
              <a:rPr lang="en-US" sz="2000" dirty="0">
                <a:solidFill>
                  <a:schemeClr val="accent2">
                    <a:lumMod val="75000"/>
                  </a:schemeClr>
                </a:solidFill>
              </a:rPr>
              <a:t>Practice drawing </a:t>
            </a:r>
            <a:r>
              <a:rPr lang="en-US" sz="2000" b="1" dirty="0">
                <a:solidFill>
                  <a:schemeClr val="accent2">
                    <a:lumMod val="75000"/>
                  </a:schemeClr>
                </a:solidFill>
              </a:rPr>
              <a:t>ALL THE SYMBOLS, both with your hands and on paper.</a:t>
            </a:r>
            <a:endParaRPr lang="en-US" sz="2000" dirty="0">
              <a:solidFill>
                <a:schemeClr val="accent2">
                  <a:lumMod val="75000"/>
                </a:schemeClr>
              </a:solidFill>
            </a:endParaRPr>
          </a:p>
          <a:p>
            <a:pPr indent="-228600">
              <a:lnSpc>
                <a:spcPct val="90000"/>
              </a:lnSpc>
              <a:spcAft>
                <a:spcPts val="600"/>
              </a:spcAft>
              <a:buClr>
                <a:schemeClr val="tx2">
                  <a:lumMod val="75000"/>
                  <a:lumOff val="25000"/>
                </a:schemeClr>
              </a:buClr>
              <a:buFont typeface="Arial" panose="020B0604020202020204" pitchFamily="34" charset="0"/>
              <a:buChar char="•"/>
            </a:pPr>
            <a:endParaRPr lang="en-US" sz="2000" dirty="0">
              <a:solidFill>
                <a:schemeClr val="accent2">
                  <a:lumMod val="75000"/>
                </a:schemeClr>
              </a:solidFill>
            </a:endParaRPr>
          </a:p>
          <a:p>
            <a:pPr indent="-228600">
              <a:lnSpc>
                <a:spcPct val="90000"/>
              </a:lnSpc>
              <a:spcAft>
                <a:spcPts val="600"/>
              </a:spcAft>
              <a:buClr>
                <a:schemeClr val="tx2">
                  <a:lumMod val="75000"/>
                  <a:lumOff val="25000"/>
                </a:schemeClr>
              </a:buClr>
              <a:buFont typeface="Arial" panose="020B0604020202020204" pitchFamily="34" charset="0"/>
              <a:buChar char="•"/>
            </a:pPr>
            <a:r>
              <a:rPr lang="en-US" sz="2000" dirty="0">
                <a:solidFill>
                  <a:schemeClr val="accent2">
                    <a:lumMod val="75000"/>
                  </a:schemeClr>
                </a:solidFill>
              </a:rPr>
              <a:t>Do the Reiki Master Meditation this time using the Dai Ko Mio!</a:t>
            </a:r>
          </a:p>
          <a:p>
            <a:pPr>
              <a:lnSpc>
                <a:spcPct val="90000"/>
              </a:lnSpc>
              <a:spcAft>
                <a:spcPts val="600"/>
              </a:spcAft>
              <a:buClr>
                <a:schemeClr val="tx2">
                  <a:lumMod val="75000"/>
                  <a:lumOff val="25000"/>
                </a:schemeClr>
              </a:buClr>
            </a:pPr>
            <a:endParaRPr lang="en-US" sz="2000" dirty="0">
              <a:solidFill>
                <a:schemeClr val="accent2">
                  <a:lumMod val="75000"/>
                </a:schemeClr>
              </a:solidFill>
            </a:endParaRPr>
          </a:p>
          <a:p>
            <a:pPr indent="-228600">
              <a:lnSpc>
                <a:spcPct val="90000"/>
              </a:lnSpc>
              <a:spcAft>
                <a:spcPts val="600"/>
              </a:spcAft>
              <a:buClr>
                <a:schemeClr val="tx2">
                  <a:lumMod val="75000"/>
                  <a:lumOff val="25000"/>
                </a:schemeClr>
              </a:buClr>
              <a:buFont typeface="Arial" panose="020B0604020202020204" pitchFamily="34" charset="0"/>
              <a:buChar char="•"/>
            </a:pPr>
            <a:r>
              <a:rPr lang="en-US" sz="2000" b="1" i="1" dirty="0">
                <a:solidFill>
                  <a:schemeClr val="accent2">
                    <a:lumMod val="75000"/>
                  </a:schemeClr>
                </a:solidFill>
              </a:rPr>
              <a:t>Practice Contracting the Huy Yin</a:t>
            </a:r>
            <a:r>
              <a:rPr lang="en-US" sz="2000" dirty="0">
                <a:solidFill>
                  <a:schemeClr val="accent2">
                    <a:lumMod val="75000"/>
                  </a:schemeClr>
                </a:solidFill>
              </a:rPr>
              <a:t>.  Learn to hold it while walking or doing other things.</a:t>
            </a:r>
          </a:p>
          <a:p>
            <a:pPr>
              <a:lnSpc>
                <a:spcPct val="90000"/>
              </a:lnSpc>
              <a:spcAft>
                <a:spcPts val="600"/>
              </a:spcAft>
              <a:buClr>
                <a:schemeClr val="tx2">
                  <a:lumMod val="75000"/>
                  <a:lumOff val="25000"/>
                </a:schemeClr>
              </a:buClr>
            </a:pPr>
            <a:endParaRPr lang="en-US" sz="2000" dirty="0">
              <a:solidFill>
                <a:schemeClr val="accent2">
                  <a:lumMod val="75000"/>
                </a:schemeClr>
              </a:solidFill>
            </a:endParaRPr>
          </a:p>
          <a:p>
            <a:pPr indent="-228600">
              <a:lnSpc>
                <a:spcPct val="90000"/>
              </a:lnSpc>
              <a:spcAft>
                <a:spcPts val="600"/>
              </a:spcAft>
              <a:buClr>
                <a:schemeClr val="tx2">
                  <a:lumMod val="75000"/>
                  <a:lumOff val="25000"/>
                </a:schemeClr>
              </a:buClr>
              <a:buFont typeface="Arial" panose="020B0604020202020204" pitchFamily="34" charset="0"/>
              <a:buChar char="•"/>
            </a:pPr>
            <a:r>
              <a:rPr lang="en-US" sz="2000" dirty="0">
                <a:solidFill>
                  <a:schemeClr val="accent2">
                    <a:lumMod val="75000"/>
                  </a:schemeClr>
                </a:solidFill>
              </a:rPr>
              <a:t>Use Reiki on anything in your own environment…pets, appliances, vehicles, anything.  Experiment.</a:t>
            </a:r>
          </a:p>
          <a:p>
            <a:pPr indent="-228600">
              <a:lnSpc>
                <a:spcPct val="90000"/>
              </a:lnSpc>
              <a:spcAft>
                <a:spcPts val="600"/>
              </a:spcAft>
              <a:buClr>
                <a:schemeClr val="tx2">
                  <a:lumMod val="75000"/>
                  <a:lumOff val="25000"/>
                </a:schemeClr>
              </a:buClr>
              <a:buFont typeface="Arial" panose="020B0604020202020204" pitchFamily="34" charset="0"/>
              <a:buChar char="•"/>
            </a:pPr>
            <a:endParaRPr lang="en-US" sz="2000" dirty="0">
              <a:solidFill>
                <a:schemeClr val="accent2">
                  <a:lumMod val="75000"/>
                </a:schemeClr>
              </a:solidFill>
            </a:endParaRPr>
          </a:p>
          <a:p>
            <a:pPr indent="-228600">
              <a:lnSpc>
                <a:spcPct val="90000"/>
              </a:lnSpc>
              <a:spcAft>
                <a:spcPts val="600"/>
              </a:spcAft>
              <a:buClr>
                <a:schemeClr val="tx2">
                  <a:lumMod val="75000"/>
                  <a:lumOff val="25000"/>
                </a:schemeClr>
              </a:buClr>
              <a:buFont typeface="Arial" panose="020B0604020202020204" pitchFamily="34" charset="0"/>
              <a:buChar char="•"/>
            </a:pPr>
            <a:r>
              <a:rPr lang="en-US" sz="2000" dirty="0">
                <a:solidFill>
                  <a:schemeClr val="accent2">
                    <a:lumMod val="75000"/>
                  </a:schemeClr>
                </a:solidFill>
              </a:rPr>
              <a:t>Do Reiki on yourself and others.  Be sure to include the </a:t>
            </a:r>
          </a:p>
          <a:p>
            <a:pPr>
              <a:lnSpc>
                <a:spcPct val="90000"/>
              </a:lnSpc>
              <a:spcAft>
                <a:spcPts val="600"/>
              </a:spcAft>
              <a:buClr>
                <a:schemeClr val="tx2">
                  <a:lumMod val="75000"/>
                  <a:lumOff val="25000"/>
                </a:schemeClr>
              </a:buClr>
            </a:pPr>
            <a:r>
              <a:rPr lang="en-US" sz="2000" dirty="0">
                <a:solidFill>
                  <a:schemeClr val="accent2">
                    <a:lumMod val="75000"/>
                  </a:schemeClr>
                </a:solidFill>
              </a:rPr>
              <a:t>Dai Ko Mio when you are drawing the symbols.</a:t>
            </a:r>
          </a:p>
        </p:txBody>
      </p:sp>
      <p:grpSp>
        <p:nvGrpSpPr>
          <p:cNvPr id="70" name="decorative circles">
            <a:extLst>
              <a:ext uri="{FF2B5EF4-FFF2-40B4-BE49-F238E27FC236}">
                <a16:creationId xmlns:a16="http://schemas.microsoft.com/office/drawing/2014/main" id="{A75D010E-E32F-4634-AF9B-816FE2A661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0062" y="289695"/>
            <a:ext cx="4971115" cy="6138399"/>
            <a:chOff x="6870062" y="289695"/>
            <a:chExt cx="4971115" cy="6138399"/>
          </a:xfrm>
        </p:grpSpPr>
        <p:sp>
          <p:nvSpPr>
            <p:cNvPr id="71" name="Oval 32">
              <a:extLst>
                <a:ext uri="{FF2B5EF4-FFF2-40B4-BE49-F238E27FC236}">
                  <a16:creationId xmlns:a16="http://schemas.microsoft.com/office/drawing/2014/main" id="{C50A2A52-7D71-432A-A50B-4C26E33DC8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33">
              <a:extLst>
                <a:ext uri="{FF2B5EF4-FFF2-40B4-BE49-F238E27FC236}">
                  <a16:creationId xmlns:a16="http://schemas.microsoft.com/office/drawing/2014/main" id="{4CFD6A55-48ED-4F64-8A30-A0229D4C0D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74736" y="5667686"/>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34">
              <a:extLst>
                <a:ext uri="{FF2B5EF4-FFF2-40B4-BE49-F238E27FC236}">
                  <a16:creationId xmlns:a16="http://schemas.microsoft.com/office/drawing/2014/main" id="{28C1BD7B-FCBF-40CB-BF3D-3A6A2E8E7C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27805" y="5275653"/>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35">
              <a:extLst>
                <a:ext uri="{FF2B5EF4-FFF2-40B4-BE49-F238E27FC236}">
                  <a16:creationId xmlns:a16="http://schemas.microsoft.com/office/drawing/2014/main" id="{D69B9EA3-DEB9-47C4-9169-25667BA9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9847" y="59428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36">
              <a:extLst>
                <a:ext uri="{FF2B5EF4-FFF2-40B4-BE49-F238E27FC236}">
                  <a16:creationId xmlns:a16="http://schemas.microsoft.com/office/drawing/2014/main" id="{8C4463B8-87B1-43F1-8E57-BAF0A00D40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1540" y="655922"/>
              <a:ext cx="466441" cy="466441"/>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37">
              <a:extLst>
                <a:ext uri="{FF2B5EF4-FFF2-40B4-BE49-F238E27FC236}">
                  <a16:creationId xmlns:a16="http://schemas.microsoft.com/office/drawing/2014/main" id="{07FDB012-7562-4D22-8EDA-34FA671F13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C59EB36-84A2-4F22-B428-E2E92E981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63367" y="6122314"/>
              <a:ext cx="305780" cy="305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39">
              <a:extLst>
                <a:ext uri="{FF2B5EF4-FFF2-40B4-BE49-F238E27FC236}">
                  <a16:creationId xmlns:a16="http://schemas.microsoft.com/office/drawing/2014/main" id="{5EABA136-D280-4404-BFF1-E238FF59A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0062" y="5959435"/>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Oval 1">
            <a:extLst>
              <a:ext uri="{FF2B5EF4-FFF2-40B4-BE49-F238E27FC236}">
                <a16:creationId xmlns:a16="http://schemas.microsoft.com/office/drawing/2014/main" id="{A95922DF-5755-4986-9BBB-880A9108D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3972" y="1339500"/>
            <a:ext cx="4114800" cy="41148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Graphic 43">
            <a:extLst>
              <a:ext uri="{FF2B5EF4-FFF2-40B4-BE49-F238E27FC236}">
                <a16:creationId xmlns:a16="http://schemas.microsoft.com/office/drawing/2014/main" id="{644C4111-D374-4376-AA44-1A440E561B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72699" y="1339500"/>
            <a:ext cx="4103492" cy="4103492"/>
          </a:xfrm>
          <a:prstGeom prst="rect">
            <a:avLst/>
          </a:prstGeom>
        </p:spPr>
      </p:pic>
    </p:spTree>
    <p:extLst>
      <p:ext uri="{BB962C8B-B14F-4D97-AF65-F5344CB8AC3E}">
        <p14:creationId xmlns:p14="http://schemas.microsoft.com/office/powerpoint/2010/main" val="1228846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46B811-2C15-A253-27F5-5ABC51A89AD4}"/>
              </a:ext>
            </a:extLst>
          </p:cNvPr>
          <p:cNvSpPr txBox="1"/>
          <p:nvPr/>
        </p:nvSpPr>
        <p:spPr>
          <a:xfrm>
            <a:off x="667450" y="197346"/>
            <a:ext cx="9157270" cy="6463308"/>
          </a:xfrm>
          <a:prstGeom prst="rect">
            <a:avLst/>
          </a:prstGeom>
          <a:noFill/>
        </p:spPr>
        <p:txBody>
          <a:bodyPr wrap="square" rtlCol="0">
            <a:spAutoFit/>
          </a:bodyPr>
          <a:lstStyle/>
          <a:p>
            <a:r>
              <a:rPr lang="en-US" b="1" dirty="0">
                <a:solidFill>
                  <a:schemeClr val="accent2">
                    <a:lumMod val="75000"/>
                  </a:schemeClr>
                </a:solidFill>
              </a:rPr>
              <a:t>Embodied Reiki Symbol Meditation </a:t>
            </a:r>
          </a:p>
          <a:p>
            <a:endParaRPr lang="en-US" dirty="0">
              <a:solidFill>
                <a:schemeClr val="accent2">
                  <a:lumMod val="75000"/>
                </a:schemeClr>
              </a:solidFill>
            </a:endParaRPr>
          </a:p>
          <a:p>
            <a:r>
              <a:rPr lang="en-US" dirty="0">
                <a:solidFill>
                  <a:schemeClr val="accent2">
                    <a:lumMod val="75000"/>
                  </a:schemeClr>
                </a:solidFill>
              </a:rPr>
              <a:t>Use this meditation to embody and activate your own conscious and energetic connections with the symbols. After this meditation you’ll have a more innate sense about when and where to use the symbols. Essentially, they’ll begin to create with you as they speak through your consciousness. After each level, return to this meditation and embody the new symbols with it. Typically, once is enough when doing this meditation, but if you found yourself forgetting the symbols, do it several times. </a:t>
            </a:r>
          </a:p>
          <a:p>
            <a:pPr marL="342900" indent="-342900">
              <a:buAutoNum type="arabicPeriod"/>
            </a:pPr>
            <a:r>
              <a:rPr lang="en-US" dirty="0">
                <a:solidFill>
                  <a:schemeClr val="accent2">
                    <a:lumMod val="75000"/>
                  </a:schemeClr>
                </a:solidFill>
              </a:rPr>
              <a:t>Invoke Cho Ku Rei (say it three times and draw it in the air). Picture it above the crown of your head. With your intent, see, perceive or imagine the symbol coming into the crown, slowly moving down through your head, throat, chest, stomach and then into the small intestines. Here you will embody this symbol. Observe what shifts and changes for you. When the energy completes shifting, move to the next step.</a:t>
            </a:r>
          </a:p>
          <a:p>
            <a:pPr marL="342900" indent="-342900">
              <a:buAutoNum type="arabicPeriod"/>
            </a:pPr>
            <a:r>
              <a:rPr lang="en-US" dirty="0">
                <a:solidFill>
                  <a:schemeClr val="accent2">
                    <a:lumMod val="75000"/>
                  </a:schemeClr>
                </a:solidFill>
              </a:rPr>
              <a:t>Do this with the other two symbols, one at a time. Sei-He-Ki and Hon-Sha-Ze-Sho-Nen</a:t>
            </a:r>
          </a:p>
          <a:p>
            <a:pPr marL="342900" indent="-342900">
              <a:buAutoNum type="arabicPeriod"/>
            </a:pPr>
            <a:r>
              <a:rPr lang="en-US" dirty="0">
                <a:solidFill>
                  <a:schemeClr val="accent2">
                    <a:lumMod val="75000"/>
                  </a:schemeClr>
                </a:solidFill>
              </a:rPr>
              <a:t>State the Reiki Principles with both hands on your chest. Invite them to become embodied within you. </a:t>
            </a:r>
          </a:p>
          <a:p>
            <a:endParaRPr lang="en-US" dirty="0">
              <a:solidFill>
                <a:schemeClr val="accent2">
                  <a:lumMod val="75000"/>
                </a:schemeClr>
              </a:solidFill>
            </a:endParaRPr>
          </a:p>
          <a:p>
            <a:pPr algn="ctr"/>
            <a:r>
              <a:rPr lang="en-US" b="1" dirty="0">
                <a:solidFill>
                  <a:schemeClr val="accent2">
                    <a:lumMod val="75000"/>
                  </a:schemeClr>
                </a:solidFill>
              </a:rPr>
              <a:t>Reiki Principles </a:t>
            </a:r>
          </a:p>
          <a:p>
            <a:pPr algn="ctr"/>
            <a:r>
              <a:rPr lang="en-US" dirty="0">
                <a:solidFill>
                  <a:schemeClr val="accent2">
                    <a:lumMod val="75000"/>
                  </a:schemeClr>
                </a:solidFill>
              </a:rPr>
              <a:t>Just for today I will give thanks for my many blessings. </a:t>
            </a:r>
          </a:p>
          <a:p>
            <a:pPr algn="ctr"/>
            <a:r>
              <a:rPr lang="en-US" dirty="0">
                <a:solidFill>
                  <a:schemeClr val="accent2">
                    <a:lumMod val="75000"/>
                  </a:schemeClr>
                </a:solidFill>
              </a:rPr>
              <a:t>Just for today I will not worry. </a:t>
            </a:r>
          </a:p>
          <a:p>
            <a:pPr algn="ctr"/>
            <a:r>
              <a:rPr lang="en-US" dirty="0">
                <a:solidFill>
                  <a:schemeClr val="accent2">
                    <a:lumMod val="75000"/>
                  </a:schemeClr>
                </a:solidFill>
              </a:rPr>
              <a:t>Just for today I will not be angry.</a:t>
            </a:r>
          </a:p>
          <a:p>
            <a:pPr algn="ctr"/>
            <a:r>
              <a:rPr lang="en-US" dirty="0">
                <a:solidFill>
                  <a:schemeClr val="accent2">
                    <a:lumMod val="75000"/>
                  </a:schemeClr>
                </a:solidFill>
              </a:rPr>
              <a:t> Just for today I will do my work with integrity.</a:t>
            </a:r>
          </a:p>
          <a:p>
            <a:pPr algn="ctr"/>
            <a:r>
              <a:rPr lang="en-US" dirty="0">
                <a:solidFill>
                  <a:schemeClr val="accent2">
                    <a:lumMod val="75000"/>
                  </a:schemeClr>
                </a:solidFill>
              </a:rPr>
              <a:t> Just for today I will be kind to myself and every living thing.</a:t>
            </a:r>
          </a:p>
        </p:txBody>
      </p:sp>
    </p:spTree>
    <p:extLst>
      <p:ext uri="{BB962C8B-B14F-4D97-AF65-F5344CB8AC3E}">
        <p14:creationId xmlns:p14="http://schemas.microsoft.com/office/powerpoint/2010/main" val="3683499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CBC670-567F-4792-AA0E-8A22D776DF20}"/>
              </a:ext>
            </a:extLst>
          </p:cNvPr>
          <p:cNvPicPr>
            <a:picLocks noChangeAspect="1"/>
          </p:cNvPicPr>
          <p:nvPr/>
        </p:nvPicPr>
        <p:blipFill rotWithShape="1">
          <a:blip r:embed="rId2"/>
          <a:srcRect l="30000" t="28739" r="30000" b="50000"/>
          <a:stretch/>
        </p:blipFill>
        <p:spPr>
          <a:xfrm>
            <a:off x="2586037" y="5300520"/>
            <a:ext cx="6772275" cy="1457325"/>
          </a:xfrm>
          <a:prstGeom prst="rect">
            <a:avLst/>
          </a:prstGeom>
        </p:spPr>
      </p:pic>
      <p:pic>
        <p:nvPicPr>
          <p:cNvPr id="4" name="Picture 3">
            <a:extLst>
              <a:ext uri="{FF2B5EF4-FFF2-40B4-BE49-F238E27FC236}">
                <a16:creationId xmlns:a16="http://schemas.microsoft.com/office/drawing/2014/main" id="{098F83E4-8AC7-B1F6-18BD-3D7E7BADDB91}"/>
              </a:ext>
            </a:extLst>
          </p:cNvPr>
          <p:cNvPicPr>
            <a:picLocks noChangeAspect="1"/>
          </p:cNvPicPr>
          <p:nvPr/>
        </p:nvPicPr>
        <p:blipFill rotWithShape="1">
          <a:blip r:embed="rId3"/>
          <a:srcRect l="11938" t="19999" r="20562" b="16771"/>
          <a:stretch/>
        </p:blipFill>
        <p:spPr>
          <a:xfrm>
            <a:off x="509053" y="214604"/>
            <a:ext cx="9959894" cy="4982547"/>
          </a:xfrm>
          <a:prstGeom prst="rect">
            <a:avLst/>
          </a:prstGeom>
        </p:spPr>
      </p:pic>
    </p:spTree>
    <p:extLst>
      <p:ext uri="{BB962C8B-B14F-4D97-AF65-F5344CB8AC3E}">
        <p14:creationId xmlns:p14="http://schemas.microsoft.com/office/powerpoint/2010/main" val="557114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4"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5" name="Oval 14">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Freeform: Shape 25">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7" name="Freeform: Shape 26">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8" name="Oval 27">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1" name="Rectangle 30">
            <a:extLst>
              <a:ext uri="{FF2B5EF4-FFF2-40B4-BE49-F238E27FC236}">
                <a16:creationId xmlns:a16="http://schemas.microsoft.com/office/drawing/2014/main" id="{458183E0-58D3-4C7F-97F0-2494113B3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93D7220-9A41-4B89-8A05-2E854925E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6" name="Picture 5" descr="Hand reaching out to sun">
            <a:extLst>
              <a:ext uri="{FF2B5EF4-FFF2-40B4-BE49-F238E27FC236}">
                <a16:creationId xmlns:a16="http://schemas.microsoft.com/office/drawing/2014/main" id="{4E8F6467-EEDC-4207-8B9E-F32A92C46098}"/>
              </a:ext>
            </a:extLst>
          </p:cNvPr>
          <p:cNvPicPr>
            <a:picLocks noChangeAspect="1"/>
          </p:cNvPicPr>
          <p:nvPr/>
        </p:nvPicPr>
        <p:blipFill rotWithShape="1">
          <a:blip r:embed="rId2">
            <a:alphaModFix amt="35000"/>
          </a:blip>
          <a:srcRect r="-1" b="16023"/>
          <a:stretch/>
        </p:blipFill>
        <p:spPr>
          <a:xfrm>
            <a:off x="1525" y="10"/>
            <a:ext cx="12188951" cy="6857990"/>
          </a:xfrm>
          <a:prstGeom prst="rect">
            <a:avLst/>
          </a:prstGeom>
        </p:spPr>
      </p:pic>
      <p:grpSp>
        <p:nvGrpSpPr>
          <p:cNvPr id="35" name="decorative circles">
            <a:extLst>
              <a:ext uri="{FF2B5EF4-FFF2-40B4-BE49-F238E27FC236}">
                <a16:creationId xmlns:a16="http://schemas.microsoft.com/office/drawing/2014/main" id="{C1F869AB-954B-4EAB-8260-60AE9C8D0C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36" name="Oval 35">
              <a:extLst>
                <a:ext uri="{FF2B5EF4-FFF2-40B4-BE49-F238E27FC236}">
                  <a16:creationId xmlns:a16="http://schemas.microsoft.com/office/drawing/2014/main" id="{73902316-BF90-4159-9FD2-6CFCCF7BE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EF0C14E3-3AAA-4BA8-93F9-856D02967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ECE6F6B-297F-4766-8C04-0960E9960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44AE5C63-0522-4DDF-B67A-5DA271883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64F95A54-2855-4B65-82E3-A9D306CBA1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64F2D59-D40C-482F-BF5E-7FA622D97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9DCE1484-E528-418A-9339-8410B8F71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B471ADFB-A135-4594-B9A3-481A91AE2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A39DD01F-3886-4D3E-85AE-C5FE3355BCFF}"/>
              </a:ext>
            </a:extLst>
          </p:cNvPr>
          <p:cNvSpPr txBox="1"/>
          <p:nvPr/>
        </p:nvSpPr>
        <p:spPr>
          <a:xfrm>
            <a:off x="2208176" y="1335324"/>
            <a:ext cx="7726167" cy="3533712"/>
          </a:xfrm>
          <a:prstGeom prst="rect">
            <a:avLst/>
          </a:prstGeom>
        </p:spPr>
        <p:txBody>
          <a:bodyPr vert="horz" lIns="91440" tIns="45720" rIns="91440" bIns="45720" rtlCol="0" anchor="t">
            <a:normAutofit/>
          </a:bodyPr>
          <a:lstStyle/>
          <a:p>
            <a:pPr algn="ctr">
              <a:lnSpc>
                <a:spcPct val="90000"/>
              </a:lnSpc>
              <a:spcAft>
                <a:spcPts val="600"/>
              </a:spcAft>
              <a:buClr>
                <a:schemeClr val="tx2">
                  <a:lumMod val="75000"/>
                  <a:lumOff val="25000"/>
                </a:schemeClr>
              </a:buClr>
            </a:pPr>
            <a:r>
              <a:rPr lang="en-US" sz="4700" i="1" dirty="0">
                <a:solidFill>
                  <a:srgbClr val="FFFFFF"/>
                </a:solidFill>
                <a:latin typeface="Baguet Script" panose="00000500000000000000" pitchFamily="2" charset="0"/>
              </a:rPr>
              <a:t>The Reiki Principles </a:t>
            </a:r>
          </a:p>
          <a:p>
            <a:pPr indent="-228600" algn="ctr">
              <a:lnSpc>
                <a:spcPct val="90000"/>
              </a:lnSpc>
              <a:spcAft>
                <a:spcPts val="600"/>
              </a:spcAft>
              <a:buClr>
                <a:schemeClr val="tx2">
                  <a:lumMod val="75000"/>
                  <a:lumOff val="25000"/>
                </a:schemeClr>
              </a:buClr>
              <a:buFont typeface="Arial" panose="020B0604020202020204" pitchFamily="34" charset="0"/>
              <a:buChar char="•"/>
            </a:pPr>
            <a:endParaRPr lang="en-US" sz="4000" dirty="0">
              <a:solidFill>
                <a:srgbClr val="FFFFFF"/>
              </a:solidFill>
              <a:latin typeface="Baguet Script" panose="00000500000000000000" pitchFamily="2" charset="0"/>
            </a:endParaRPr>
          </a:p>
          <a:p>
            <a:pPr indent="-228600" algn="ctr">
              <a:lnSpc>
                <a:spcPct val="90000"/>
              </a:lnSpc>
              <a:spcAft>
                <a:spcPts val="600"/>
              </a:spcAft>
              <a:buClr>
                <a:schemeClr val="tx2">
                  <a:lumMod val="75000"/>
                  <a:lumOff val="25000"/>
                </a:schemeClr>
              </a:buClr>
              <a:buFont typeface="Arial" panose="020B0604020202020204" pitchFamily="34" charset="0"/>
              <a:buChar char="•"/>
            </a:pPr>
            <a:r>
              <a:rPr lang="en-US" sz="2400" dirty="0">
                <a:solidFill>
                  <a:srgbClr val="FFFFFF"/>
                </a:solidFill>
              </a:rPr>
              <a:t>Just for today I will give thanks for my many blessings. </a:t>
            </a:r>
          </a:p>
          <a:p>
            <a:pPr indent="-228600" algn="ctr">
              <a:lnSpc>
                <a:spcPct val="90000"/>
              </a:lnSpc>
              <a:spcAft>
                <a:spcPts val="600"/>
              </a:spcAft>
              <a:buClr>
                <a:schemeClr val="tx2">
                  <a:lumMod val="75000"/>
                  <a:lumOff val="25000"/>
                </a:schemeClr>
              </a:buClr>
              <a:buFont typeface="Arial" panose="020B0604020202020204" pitchFamily="34" charset="0"/>
              <a:buChar char="•"/>
            </a:pPr>
            <a:r>
              <a:rPr lang="en-US" sz="2400" dirty="0">
                <a:solidFill>
                  <a:srgbClr val="FFFFFF"/>
                </a:solidFill>
              </a:rPr>
              <a:t>Just for today I will not worry. </a:t>
            </a:r>
          </a:p>
          <a:p>
            <a:pPr indent="-228600" algn="ctr">
              <a:lnSpc>
                <a:spcPct val="90000"/>
              </a:lnSpc>
              <a:spcAft>
                <a:spcPts val="600"/>
              </a:spcAft>
              <a:buClr>
                <a:schemeClr val="tx2">
                  <a:lumMod val="75000"/>
                  <a:lumOff val="25000"/>
                </a:schemeClr>
              </a:buClr>
              <a:buFont typeface="Arial" panose="020B0604020202020204" pitchFamily="34" charset="0"/>
              <a:buChar char="•"/>
            </a:pPr>
            <a:r>
              <a:rPr lang="en-US" sz="2400" dirty="0">
                <a:solidFill>
                  <a:srgbClr val="FFFFFF"/>
                </a:solidFill>
              </a:rPr>
              <a:t>Just for today I will not be angry. </a:t>
            </a:r>
          </a:p>
          <a:p>
            <a:pPr indent="-228600" algn="ctr">
              <a:lnSpc>
                <a:spcPct val="90000"/>
              </a:lnSpc>
              <a:spcAft>
                <a:spcPts val="600"/>
              </a:spcAft>
              <a:buClr>
                <a:schemeClr val="tx2">
                  <a:lumMod val="75000"/>
                  <a:lumOff val="25000"/>
                </a:schemeClr>
              </a:buClr>
              <a:buFont typeface="Arial" panose="020B0604020202020204" pitchFamily="34" charset="0"/>
              <a:buChar char="•"/>
            </a:pPr>
            <a:r>
              <a:rPr lang="en-US" sz="2400" dirty="0">
                <a:solidFill>
                  <a:srgbClr val="FFFFFF"/>
                </a:solidFill>
              </a:rPr>
              <a:t>Just for today I will do my work with integrity. </a:t>
            </a:r>
          </a:p>
          <a:p>
            <a:pPr indent="-228600" algn="ctr">
              <a:lnSpc>
                <a:spcPct val="90000"/>
              </a:lnSpc>
              <a:spcAft>
                <a:spcPts val="600"/>
              </a:spcAft>
              <a:buClr>
                <a:schemeClr val="tx2">
                  <a:lumMod val="75000"/>
                  <a:lumOff val="25000"/>
                </a:schemeClr>
              </a:buClr>
              <a:buFont typeface="Arial" panose="020B0604020202020204" pitchFamily="34" charset="0"/>
              <a:buChar char="•"/>
            </a:pPr>
            <a:r>
              <a:rPr lang="en-US" sz="2400" dirty="0">
                <a:solidFill>
                  <a:srgbClr val="FFFFFF"/>
                </a:solidFill>
              </a:rPr>
              <a:t>Just for today I will be kind to myself and every living thing.</a:t>
            </a:r>
          </a:p>
          <a:p>
            <a:pPr indent="-228600" algn="ctr">
              <a:lnSpc>
                <a:spcPct val="90000"/>
              </a:lnSpc>
              <a:spcAft>
                <a:spcPts val="600"/>
              </a:spcAft>
              <a:buClr>
                <a:schemeClr val="tx2">
                  <a:lumMod val="75000"/>
                  <a:lumOff val="25000"/>
                </a:schemeClr>
              </a:buClr>
              <a:buFont typeface="Arial" panose="020B0604020202020204" pitchFamily="34" charset="0"/>
              <a:buChar char="•"/>
            </a:pPr>
            <a:endParaRPr lang="en-US" sz="2400" dirty="0">
              <a:solidFill>
                <a:srgbClr val="FFFFFF"/>
              </a:solidFill>
            </a:endParaRPr>
          </a:p>
          <a:p>
            <a:pPr indent="-228600" algn="ctr">
              <a:lnSpc>
                <a:spcPct val="90000"/>
              </a:lnSpc>
              <a:spcAft>
                <a:spcPts val="600"/>
              </a:spcAft>
              <a:buClr>
                <a:schemeClr val="tx2">
                  <a:lumMod val="75000"/>
                  <a:lumOff val="25000"/>
                </a:schemeClr>
              </a:buClr>
              <a:buFont typeface="Arial" panose="020B0604020202020204" pitchFamily="34" charset="0"/>
              <a:buChar char="•"/>
            </a:pPr>
            <a:endParaRPr lang="en-US" sz="2400" dirty="0">
              <a:solidFill>
                <a:srgbClr val="FFFFFF"/>
              </a:solidFill>
            </a:endParaRPr>
          </a:p>
        </p:txBody>
      </p:sp>
    </p:spTree>
    <p:extLst>
      <p:ext uri="{BB962C8B-B14F-4D97-AF65-F5344CB8AC3E}">
        <p14:creationId xmlns:p14="http://schemas.microsoft.com/office/powerpoint/2010/main" val="2887137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8183E0-58D3-4C7F-97F0-2494113B3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93D7220-9A41-4B89-8A05-2E854925E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6" name="Picture 5" descr="A person holding a globe">
            <a:extLst>
              <a:ext uri="{FF2B5EF4-FFF2-40B4-BE49-F238E27FC236}">
                <a16:creationId xmlns:a16="http://schemas.microsoft.com/office/drawing/2014/main" id="{495E6257-3035-488E-81C0-EA8949B0CDFC}"/>
              </a:ext>
            </a:extLst>
          </p:cNvPr>
          <p:cNvPicPr>
            <a:picLocks noChangeAspect="1"/>
          </p:cNvPicPr>
          <p:nvPr/>
        </p:nvPicPr>
        <p:blipFill rotWithShape="1">
          <a:blip r:embed="rId2">
            <a:alphaModFix amt="35000"/>
          </a:blip>
          <a:srcRect r="-1" b="5438"/>
          <a:stretch/>
        </p:blipFill>
        <p:spPr>
          <a:xfrm>
            <a:off x="1525" y="10"/>
            <a:ext cx="12188951" cy="6857990"/>
          </a:xfrm>
          <a:prstGeom prst="rect">
            <a:avLst/>
          </a:prstGeom>
        </p:spPr>
      </p:pic>
      <p:grpSp>
        <p:nvGrpSpPr>
          <p:cNvPr id="14" name="decorative circles">
            <a:extLst>
              <a:ext uri="{FF2B5EF4-FFF2-40B4-BE49-F238E27FC236}">
                <a16:creationId xmlns:a16="http://schemas.microsoft.com/office/drawing/2014/main" id="{C1F869AB-954B-4EAB-8260-60AE9C8D0C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15" name="Oval 14">
              <a:extLst>
                <a:ext uri="{FF2B5EF4-FFF2-40B4-BE49-F238E27FC236}">
                  <a16:creationId xmlns:a16="http://schemas.microsoft.com/office/drawing/2014/main" id="{73902316-BF90-4159-9FD2-6CFCCF7BE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F0C14E3-3AAA-4BA8-93F9-856D02967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ECE6F6B-297F-4766-8C04-0960E9960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4AE5C63-0522-4DDF-B67A-5DA271883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4F95A54-2855-4B65-82E3-A9D306CBA1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64F2D59-D40C-482F-BF5E-7FA622D97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DCE1484-E528-418A-9339-8410B8F71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471ADFB-A135-4594-B9A3-481A91AE2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81CC8D73-17EC-4F38-9EF7-521A5E3B0CDF}"/>
              </a:ext>
            </a:extLst>
          </p:cNvPr>
          <p:cNvSpPr txBox="1"/>
          <p:nvPr/>
        </p:nvSpPr>
        <p:spPr>
          <a:xfrm>
            <a:off x="1599058" y="619355"/>
            <a:ext cx="9061923" cy="5871790"/>
          </a:xfrm>
          <a:prstGeom prst="rect">
            <a:avLst/>
          </a:prstGeom>
        </p:spPr>
        <p:txBody>
          <a:bodyPr vert="horz" lIns="91440" tIns="45720" rIns="91440" bIns="45720" rtlCol="0" anchor="t">
            <a:normAutofit/>
          </a:bodyPr>
          <a:lstStyle/>
          <a:p>
            <a:pPr algn="ctr">
              <a:lnSpc>
                <a:spcPct val="90000"/>
              </a:lnSpc>
              <a:spcAft>
                <a:spcPts val="600"/>
              </a:spcAft>
              <a:buClr>
                <a:schemeClr val="tx2">
                  <a:lumMod val="75000"/>
                  <a:lumOff val="25000"/>
                </a:schemeClr>
              </a:buClr>
            </a:pPr>
            <a:r>
              <a:rPr lang="en-US" sz="3600" b="1" i="1" dirty="0">
                <a:solidFill>
                  <a:srgbClr val="FFFFFF"/>
                </a:solidFill>
              </a:rPr>
              <a:t>Welcome to Reiki III</a:t>
            </a:r>
          </a:p>
          <a:p>
            <a:pPr algn="ctr">
              <a:lnSpc>
                <a:spcPct val="90000"/>
              </a:lnSpc>
              <a:spcAft>
                <a:spcPts val="600"/>
              </a:spcAft>
              <a:buClr>
                <a:schemeClr val="tx2">
                  <a:lumMod val="75000"/>
                  <a:lumOff val="25000"/>
                </a:schemeClr>
              </a:buClr>
            </a:pPr>
            <a:r>
              <a:rPr lang="en-US" sz="3600" b="1" i="1" dirty="0">
                <a:solidFill>
                  <a:srgbClr val="FFFFFF"/>
                </a:solidFill>
              </a:rPr>
              <a:t>Reiki Master</a:t>
            </a:r>
          </a:p>
          <a:p>
            <a:pPr indent="-228600" algn="ctr">
              <a:lnSpc>
                <a:spcPct val="90000"/>
              </a:lnSpc>
              <a:spcAft>
                <a:spcPts val="600"/>
              </a:spcAft>
              <a:buClr>
                <a:schemeClr val="tx2">
                  <a:lumMod val="75000"/>
                  <a:lumOff val="25000"/>
                </a:schemeClr>
              </a:buClr>
              <a:buFont typeface="Arial" panose="020B0604020202020204" pitchFamily="34" charset="0"/>
              <a:buChar char="•"/>
            </a:pPr>
            <a:endParaRPr lang="en-US" sz="700" dirty="0">
              <a:solidFill>
                <a:srgbClr val="FFFFFF"/>
              </a:solidFill>
            </a:endParaRPr>
          </a:p>
          <a:p>
            <a:pPr>
              <a:lnSpc>
                <a:spcPct val="90000"/>
              </a:lnSpc>
              <a:spcAft>
                <a:spcPts val="600"/>
              </a:spcAft>
              <a:buClr>
                <a:schemeClr val="tx2">
                  <a:lumMod val="75000"/>
                  <a:lumOff val="25000"/>
                </a:schemeClr>
              </a:buClr>
            </a:pPr>
            <a:r>
              <a:rPr lang="en-US" sz="2000" dirty="0">
                <a:solidFill>
                  <a:srgbClr val="FFFFFF"/>
                </a:solidFill>
              </a:rPr>
              <a:t>What you will learn and receive…</a:t>
            </a:r>
          </a:p>
          <a:p>
            <a:pPr indent="-228600">
              <a:lnSpc>
                <a:spcPct val="90000"/>
              </a:lnSpc>
              <a:spcAft>
                <a:spcPts val="600"/>
              </a:spcAft>
              <a:buClr>
                <a:schemeClr val="tx2">
                  <a:lumMod val="75000"/>
                  <a:lumOff val="25000"/>
                </a:schemeClr>
              </a:buClr>
              <a:buFont typeface="Arial" panose="020B0604020202020204" pitchFamily="34" charset="0"/>
              <a:buChar char="•"/>
            </a:pPr>
            <a:endParaRPr lang="en-US" sz="2000" dirty="0">
              <a:solidFill>
                <a:srgbClr val="FFFFFF"/>
              </a:solidFill>
            </a:endParaRPr>
          </a:p>
          <a:p>
            <a:pPr indent="-228600">
              <a:lnSpc>
                <a:spcPct val="90000"/>
              </a:lnSpc>
              <a:spcAft>
                <a:spcPts val="600"/>
              </a:spcAft>
              <a:buClr>
                <a:schemeClr val="tx2">
                  <a:lumMod val="75000"/>
                  <a:lumOff val="25000"/>
                </a:schemeClr>
              </a:buClr>
              <a:buFont typeface="Arial" panose="020B0604020202020204" pitchFamily="34" charset="0"/>
              <a:buChar char="•"/>
            </a:pPr>
            <a:r>
              <a:rPr lang="en-US" sz="2000" dirty="0">
                <a:solidFill>
                  <a:srgbClr val="FFFFFF"/>
                </a:solidFill>
              </a:rPr>
              <a:t>The meaning of the Usui Reiki Master Symbol</a:t>
            </a:r>
          </a:p>
          <a:p>
            <a:pPr indent="-228600">
              <a:lnSpc>
                <a:spcPct val="90000"/>
              </a:lnSpc>
              <a:spcAft>
                <a:spcPts val="600"/>
              </a:spcAft>
              <a:buClr>
                <a:schemeClr val="tx2">
                  <a:lumMod val="75000"/>
                  <a:lumOff val="25000"/>
                </a:schemeClr>
              </a:buClr>
              <a:buFont typeface="Arial" panose="020B0604020202020204" pitchFamily="34" charset="0"/>
              <a:buChar char="•"/>
            </a:pPr>
            <a:endParaRPr lang="en-US" sz="2000" dirty="0">
              <a:solidFill>
                <a:srgbClr val="FFFFFF"/>
              </a:solidFill>
            </a:endParaRPr>
          </a:p>
          <a:p>
            <a:pPr marL="285750" indent="-228600">
              <a:lnSpc>
                <a:spcPct val="90000"/>
              </a:lnSpc>
              <a:spcAft>
                <a:spcPts val="600"/>
              </a:spcAft>
              <a:buClr>
                <a:schemeClr val="tx2">
                  <a:lumMod val="75000"/>
                  <a:lumOff val="25000"/>
                </a:schemeClr>
              </a:buClr>
              <a:buFont typeface="Arial" panose="020B0604020202020204" pitchFamily="34" charset="0"/>
              <a:buChar char="•"/>
            </a:pPr>
            <a:r>
              <a:rPr lang="en-US" sz="2000" dirty="0">
                <a:solidFill>
                  <a:srgbClr val="FFFFFF"/>
                </a:solidFill>
              </a:rPr>
              <a:t>Introduction and drawing the Usui Reiki Master Symbol</a:t>
            </a:r>
          </a:p>
          <a:p>
            <a:pPr marL="285750" indent="-228600">
              <a:lnSpc>
                <a:spcPct val="90000"/>
              </a:lnSpc>
              <a:spcAft>
                <a:spcPts val="600"/>
              </a:spcAft>
              <a:buClr>
                <a:schemeClr val="tx2">
                  <a:lumMod val="75000"/>
                  <a:lumOff val="25000"/>
                </a:schemeClr>
              </a:buClr>
              <a:buFont typeface="Arial" panose="020B0604020202020204" pitchFamily="34" charset="0"/>
              <a:buChar char="•"/>
            </a:pPr>
            <a:endParaRPr lang="en-US" sz="2000" dirty="0">
              <a:solidFill>
                <a:srgbClr val="FFFFFF"/>
              </a:solidFill>
            </a:endParaRPr>
          </a:p>
          <a:p>
            <a:pPr marL="285750" indent="-228600">
              <a:lnSpc>
                <a:spcPct val="90000"/>
              </a:lnSpc>
              <a:spcAft>
                <a:spcPts val="600"/>
              </a:spcAft>
              <a:buClr>
                <a:schemeClr val="tx2">
                  <a:lumMod val="75000"/>
                  <a:lumOff val="25000"/>
                </a:schemeClr>
              </a:buClr>
              <a:buFont typeface="Arial" panose="020B0604020202020204" pitchFamily="34" charset="0"/>
              <a:buChar char="•"/>
            </a:pPr>
            <a:r>
              <a:rPr lang="en-US" sz="2000" dirty="0">
                <a:solidFill>
                  <a:srgbClr val="FFFFFF"/>
                </a:solidFill>
              </a:rPr>
              <a:t>The 3 new Reiki Symbols you will need to give attunements</a:t>
            </a:r>
          </a:p>
          <a:p>
            <a:pPr marL="285750" indent="-228600">
              <a:lnSpc>
                <a:spcPct val="90000"/>
              </a:lnSpc>
              <a:spcAft>
                <a:spcPts val="600"/>
              </a:spcAft>
              <a:buClr>
                <a:schemeClr val="tx2">
                  <a:lumMod val="75000"/>
                  <a:lumOff val="25000"/>
                </a:schemeClr>
              </a:buClr>
              <a:buFont typeface="Arial" panose="020B0604020202020204" pitchFamily="34" charset="0"/>
              <a:buChar char="•"/>
            </a:pPr>
            <a:endParaRPr lang="en-US" sz="2000" dirty="0">
              <a:solidFill>
                <a:srgbClr val="FFFFFF"/>
              </a:solidFill>
            </a:endParaRPr>
          </a:p>
          <a:p>
            <a:pPr marL="285750" indent="-228600">
              <a:lnSpc>
                <a:spcPct val="90000"/>
              </a:lnSpc>
              <a:spcAft>
                <a:spcPts val="600"/>
              </a:spcAft>
              <a:buClr>
                <a:schemeClr val="tx2">
                  <a:lumMod val="75000"/>
                  <a:lumOff val="25000"/>
                </a:schemeClr>
              </a:buClr>
              <a:buFont typeface="Arial" panose="020B0604020202020204" pitchFamily="34" charset="0"/>
              <a:buChar char="•"/>
            </a:pPr>
            <a:r>
              <a:rPr lang="en-US" sz="2000" dirty="0">
                <a:solidFill>
                  <a:srgbClr val="FFFFFF"/>
                </a:solidFill>
              </a:rPr>
              <a:t>Reiki 3 Attunement</a:t>
            </a:r>
          </a:p>
          <a:p>
            <a:pPr marL="285750" indent="-228600">
              <a:lnSpc>
                <a:spcPct val="90000"/>
              </a:lnSpc>
              <a:spcAft>
                <a:spcPts val="600"/>
              </a:spcAft>
              <a:buClr>
                <a:schemeClr val="tx2">
                  <a:lumMod val="75000"/>
                  <a:lumOff val="25000"/>
                </a:schemeClr>
              </a:buClr>
              <a:buFont typeface="Arial" panose="020B0604020202020204" pitchFamily="34" charset="0"/>
              <a:buChar char="•"/>
            </a:pPr>
            <a:endParaRPr lang="en-US" sz="2000" dirty="0">
              <a:solidFill>
                <a:srgbClr val="FFFFFF"/>
              </a:solidFill>
            </a:endParaRPr>
          </a:p>
          <a:p>
            <a:pPr marL="285750" indent="-228600">
              <a:lnSpc>
                <a:spcPct val="90000"/>
              </a:lnSpc>
              <a:spcAft>
                <a:spcPts val="600"/>
              </a:spcAft>
              <a:buClr>
                <a:schemeClr val="tx2">
                  <a:lumMod val="75000"/>
                  <a:lumOff val="25000"/>
                </a:schemeClr>
              </a:buClr>
              <a:buFont typeface="Arial" panose="020B0604020202020204" pitchFamily="34" charset="0"/>
              <a:buChar char="•"/>
            </a:pPr>
            <a:r>
              <a:rPr lang="en-US" sz="2000" dirty="0">
                <a:solidFill>
                  <a:srgbClr val="FFFFFF"/>
                </a:solidFill>
              </a:rPr>
              <a:t>What to do after class…resources.</a:t>
            </a:r>
          </a:p>
          <a:p>
            <a:pPr marL="285750" indent="-228600">
              <a:lnSpc>
                <a:spcPct val="90000"/>
              </a:lnSpc>
              <a:spcAft>
                <a:spcPts val="600"/>
              </a:spcAft>
              <a:buClr>
                <a:schemeClr val="tx2">
                  <a:lumMod val="75000"/>
                  <a:lumOff val="25000"/>
                </a:schemeClr>
              </a:buClr>
              <a:buFont typeface="Arial" panose="020B0604020202020204" pitchFamily="34" charset="0"/>
              <a:buChar char="•"/>
            </a:pPr>
            <a:endParaRPr lang="en-US" sz="2000" dirty="0">
              <a:solidFill>
                <a:srgbClr val="FFFFFF"/>
              </a:solidFill>
            </a:endParaRPr>
          </a:p>
          <a:p>
            <a:pPr marL="57150">
              <a:lnSpc>
                <a:spcPct val="90000"/>
              </a:lnSpc>
              <a:spcAft>
                <a:spcPts val="600"/>
              </a:spcAft>
              <a:buClr>
                <a:schemeClr val="tx2">
                  <a:lumMod val="75000"/>
                  <a:lumOff val="25000"/>
                </a:schemeClr>
              </a:buClr>
            </a:pPr>
            <a:endParaRPr lang="en-US" sz="2000" dirty="0">
              <a:solidFill>
                <a:srgbClr val="FFFFFF"/>
              </a:solidFill>
            </a:endParaRPr>
          </a:p>
          <a:p>
            <a:pPr indent="-228600" algn="ctr">
              <a:lnSpc>
                <a:spcPct val="90000"/>
              </a:lnSpc>
              <a:spcAft>
                <a:spcPts val="600"/>
              </a:spcAft>
              <a:buClr>
                <a:schemeClr val="tx2">
                  <a:lumMod val="75000"/>
                  <a:lumOff val="25000"/>
                </a:schemeClr>
              </a:buClr>
              <a:buFont typeface="Arial" panose="020B0604020202020204" pitchFamily="34" charset="0"/>
              <a:buChar char="•"/>
            </a:pPr>
            <a:endParaRPr lang="en-US" sz="700" dirty="0">
              <a:solidFill>
                <a:srgbClr val="FFFFFF"/>
              </a:solidFill>
            </a:endParaRPr>
          </a:p>
        </p:txBody>
      </p:sp>
    </p:spTree>
    <p:extLst>
      <p:ext uri="{BB962C8B-B14F-4D97-AF65-F5344CB8AC3E}">
        <p14:creationId xmlns:p14="http://schemas.microsoft.com/office/powerpoint/2010/main" val="3628649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3"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4" name="Oval 13">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Freeform: Shape 25">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7" name="Oval 26">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0" name="Rectangle 29">
            <a:extLst>
              <a:ext uri="{FF2B5EF4-FFF2-40B4-BE49-F238E27FC236}">
                <a16:creationId xmlns:a16="http://schemas.microsoft.com/office/drawing/2014/main" id="{55D20674-CF0C-4687-81B6-A613F871AF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2" name="Picture 1">
            <a:extLst>
              <a:ext uri="{FF2B5EF4-FFF2-40B4-BE49-F238E27FC236}">
                <a16:creationId xmlns:a16="http://schemas.microsoft.com/office/drawing/2014/main" id="{44DF7143-32AA-17C4-5551-43A3DFC268D1}"/>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t="20774" b="4226"/>
          <a:stretch/>
        </p:blipFill>
        <p:spPr>
          <a:xfrm>
            <a:off x="20" y="10"/>
            <a:ext cx="12191980" cy="6857990"/>
          </a:xfrm>
          <a:prstGeom prst="rect">
            <a:avLst/>
          </a:prstGeom>
        </p:spPr>
      </p:pic>
      <p:sp>
        <p:nvSpPr>
          <p:cNvPr id="32" name="Oval 31">
            <a:extLst>
              <a:ext uri="{FF2B5EF4-FFF2-40B4-BE49-F238E27FC236}">
                <a16:creationId xmlns:a16="http://schemas.microsoft.com/office/drawing/2014/main" id="{C2BD3211-5B9B-40DA-8BD0-C3426AE78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9872" y="0"/>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D8121B6-45E6-447F-87B8-58EDD064E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8414" y="63468"/>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C95B8E3-CBB0-4A5C-B65B-59C12D44B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2370" y="655738"/>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EA710C0-F536-4B31-8D0F-28E2F0893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9769" y="579797"/>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1EB61F8-34CD-4251-9B31-59AB92843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0824" y="374048"/>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033FA5DB-69DC-4137-9264-5F838B990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5468" y="971670"/>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E98D956-6B7A-4A94-B508-F7A30E6421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334" y="512240"/>
            <a:ext cx="703889" cy="703889"/>
          </a:xfrm>
          <a:prstGeom prst="ellipse">
            <a:avLst/>
          </a:prstGeom>
          <a:solidFill>
            <a:schemeClr val="accent3">
              <a:lumMod val="40000"/>
              <a:lumOff val="6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D6A3D2FC-6F98-4157-94A8-7D7FBD56E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41428" y="815149"/>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7AE16AB-F0AB-4AC3-BD8F-336B5D98C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7435" y="1096664"/>
            <a:ext cx="405140" cy="405140"/>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C819BFF-25C5-425C-8CD1-789F7A30D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4" y="1840754"/>
            <a:ext cx="12188952" cy="501724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6E479367-19B6-882C-A538-E0D38A14A030}"/>
              </a:ext>
            </a:extLst>
          </p:cNvPr>
          <p:cNvSpPr txBox="1">
            <a:spLocks/>
          </p:cNvSpPr>
          <p:nvPr/>
        </p:nvSpPr>
        <p:spPr>
          <a:xfrm>
            <a:off x="777240" y="3688205"/>
            <a:ext cx="8731683" cy="116046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400" kern="1200">
                <a:solidFill>
                  <a:schemeClr val="tx2"/>
                </a:solidFill>
                <a:latin typeface="+mj-lt"/>
                <a:ea typeface="+mj-ea"/>
                <a:cs typeface="+mj-cs"/>
              </a:defRPr>
            </a:lvl1pPr>
          </a:lstStyle>
          <a:p>
            <a:pPr>
              <a:spcAft>
                <a:spcPts val="600"/>
              </a:spcAft>
            </a:pPr>
            <a:r>
              <a:rPr lang="en-US" sz="3800">
                <a:solidFill>
                  <a:srgbClr val="FFFFFF"/>
                </a:solidFill>
              </a:rPr>
              <a:t>Calling In Sacred Space…</a:t>
            </a:r>
            <a:br>
              <a:rPr lang="en-US" sz="3800">
                <a:solidFill>
                  <a:srgbClr val="FFFFFF"/>
                </a:solidFill>
              </a:rPr>
            </a:br>
            <a:endParaRPr lang="en-US" sz="3800">
              <a:solidFill>
                <a:srgbClr val="FFFFFF"/>
              </a:solidFill>
            </a:endParaRPr>
          </a:p>
        </p:txBody>
      </p:sp>
      <p:sp>
        <p:nvSpPr>
          <p:cNvPr id="4" name="Subtitle 2">
            <a:extLst>
              <a:ext uri="{FF2B5EF4-FFF2-40B4-BE49-F238E27FC236}">
                <a16:creationId xmlns:a16="http://schemas.microsoft.com/office/drawing/2014/main" id="{E0845896-EE38-ED20-6F0E-63F5840D7AED}"/>
              </a:ext>
            </a:extLst>
          </p:cNvPr>
          <p:cNvSpPr txBox="1">
            <a:spLocks/>
          </p:cNvSpPr>
          <p:nvPr/>
        </p:nvSpPr>
        <p:spPr>
          <a:xfrm>
            <a:off x="777240" y="5121835"/>
            <a:ext cx="8731683" cy="615577"/>
          </a:xfrm>
          <a:custGeom>
            <a:avLst/>
            <a:gdLst>
              <a:gd name="connsiteX0" fmla="*/ 0 w 11576868"/>
              <a:gd name="connsiteY0" fmla="*/ 0 h 2500380"/>
              <a:gd name="connsiteX1" fmla="*/ 10326678 w 11576868"/>
              <a:gd name="connsiteY1" fmla="*/ 0 h 2500380"/>
              <a:gd name="connsiteX2" fmla="*/ 11576868 w 11576868"/>
              <a:gd name="connsiteY2" fmla="*/ 1250190 h 2500380"/>
              <a:gd name="connsiteX3" fmla="*/ 11576868 w 11576868"/>
              <a:gd name="connsiteY3" fmla="*/ 2500380 h 2500380"/>
              <a:gd name="connsiteX4" fmla="*/ 0 w 11576868"/>
              <a:gd name="connsiteY4" fmla="*/ 2500380 h 2500380"/>
              <a:gd name="connsiteX5" fmla="*/ 0 w 11576868"/>
              <a:gd name="connsiteY5" fmla="*/ 0 h 2500380"/>
              <a:gd name="connsiteX0" fmla="*/ 0 w 12449160"/>
              <a:gd name="connsiteY0" fmla="*/ 0 h 2500380"/>
              <a:gd name="connsiteX1" fmla="*/ 10326678 w 12449160"/>
              <a:gd name="connsiteY1" fmla="*/ 0 h 2500380"/>
              <a:gd name="connsiteX2" fmla="*/ 11576868 w 12449160"/>
              <a:gd name="connsiteY2" fmla="*/ 2500380 h 2500380"/>
              <a:gd name="connsiteX3" fmla="*/ 0 w 12449160"/>
              <a:gd name="connsiteY3" fmla="*/ 2500380 h 2500380"/>
              <a:gd name="connsiteX4" fmla="*/ 0 w 12449160"/>
              <a:gd name="connsiteY4" fmla="*/ 0 h 2500380"/>
              <a:gd name="connsiteX0" fmla="*/ 0 w 11640738"/>
              <a:gd name="connsiteY0" fmla="*/ 0 h 2500380"/>
              <a:gd name="connsiteX1" fmla="*/ 10326678 w 11640738"/>
              <a:gd name="connsiteY1" fmla="*/ 0 h 2500380"/>
              <a:gd name="connsiteX2" fmla="*/ 11576868 w 11640738"/>
              <a:gd name="connsiteY2" fmla="*/ 2500380 h 2500380"/>
              <a:gd name="connsiteX3" fmla="*/ 0 w 11640738"/>
              <a:gd name="connsiteY3" fmla="*/ 2500380 h 2500380"/>
              <a:gd name="connsiteX4" fmla="*/ 0 w 11640738"/>
              <a:gd name="connsiteY4" fmla="*/ 0 h 2500380"/>
              <a:gd name="connsiteX0" fmla="*/ 0 w 11576868"/>
              <a:gd name="connsiteY0" fmla="*/ 0 h 2500380"/>
              <a:gd name="connsiteX1" fmla="*/ 1032667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973231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909223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881791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855883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10567 h 2510947"/>
              <a:gd name="connsiteX1" fmla="*/ 8558838 w 11576868"/>
              <a:gd name="connsiteY1" fmla="*/ 10567 h 2510947"/>
              <a:gd name="connsiteX2" fmla="*/ 11576868 w 11576868"/>
              <a:gd name="connsiteY2" fmla="*/ 2510947 h 2510947"/>
              <a:gd name="connsiteX3" fmla="*/ 0 w 11576868"/>
              <a:gd name="connsiteY3" fmla="*/ 2510947 h 2510947"/>
              <a:gd name="connsiteX4" fmla="*/ 0 w 11576868"/>
              <a:gd name="connsiteY4" fmla="*/ 10567 h 2510947"/>
              <a:gd name="connsiteX0" fmla="*/ 0 w 11576868"/>
              <a:gd name="connsiteY0" fmla="*/ 462 h 2500842"/>
              <a:gd name="connsiteX1" fmla="*/ 8558838 w 11576868"/>
              <a:gd name="connsiteY1" fmla="*/ 462 h 2500842"/>
              <a:gd name="connsiteX2" fmla="*/ 11576868 w 11576868"/>
              <a:gd name="connsiteY2" fmla="*/ 2500842 h 2500842"/>
              <a:gd name="connsiteX3" fmla="*/ 0 w 11576868"/>
              <a:gd name="connsiteY3" fmla="*/ 2500842 h 2500842"/>
              <a:gd name="connsiteX4" fmla="*/ 0 w 11576868"/>
              <a:gd name="connsiteY4" fmla="*/ 462 h 2500842"/>
              <a:gd name="connsiteX0" fmla="*/ 0 w 11576868"/>
              <a:gd name="connsiteY0" fmla="*/ 30928 h 2531308"/>
              <a:gd name="connsiteX1" fmla="*/ 8558838 w 11576868"/>
              <a:gd name="connsiteY1" fmla="*/ 448 h 2531308"/>
              <a:gd name="connsiteX2" fmla="*/ 11576868 w 11576868"/>
              <a:gd name="connsiteY2" fmla="*/ 2531308 h 2531308"/>
              <a:gd name="connsiteX3" fmla="*/ 0 w 11576868"/>
              <a:gd name="connsiteY3" fmla="*/ 2531308 h 2531308"/>
              <a:gd name="connsiteX4" fmla="*/ 0 w 11576868"/>
              <a:gd name="connsiteY4" fmla="*/ 30928 h 2531308"/>
              <a:gd name="connsiteX0" fmla="*/ 0 w 11576868"/>
              <a:gd name="connsiteY0" fmla="*/ 30480 h 2530860"/>
              <a:gd name="connsiteX1" fmla="*/ 8558838 w 11576868"/>
              <a:gd name="connsiteY1" fmla="*/ 0 h 2530860"/>
              <a:gd name="connsiteX2" fmla="*/ 11576868 w 11576868"/>
              <a:gd name="connsiteY2" fmla="*/ 2530860 h 2530860"/>
              <a:gd name="connsiteX3" fmla="*/ 0 w 11576868"/>
              <a:gd name="connsiteY3" fmla="*/ 2530860 h 2530860"/>
              <a:gd name="connsiteX4" fmla="*/ 0 w 11576868"/>
              <a:gd name="connsiteY4" fmla="*/ 30480 h 2530860"/>
              <a:gd name="connsiteX0" fmla="*/ 0 w 11576868"/>
              <a:gd name="connsiteY0" fmla="*/ 30480 h 2530860"/>
              <a:gd name="connsiteX1" fmla="*/ 8558838 w 11576868"/>
              <a:gd name="connsiteY1" fmla="*/ 0 h 2530860"/>
              <a:gd name="connsiteX2" fmla="*/ 11576868 w 11576868"/>
              <a:gd name="connsiteY2" fmla="*/ 2530860 h 2530860"/>
              <a:gd name="connsiteX3" fmla="*/ 0 w 11576868"/>
              <a:gd name="connsiteY3" fmla="*/ 2530860 h 2530860"/>
              <a:gd name="connsiteX4" fmla="*/ 0 w 11576868"/>
              <a:gd name="connsiteY4" fmla="*/ 30480 h 25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6868" h="2530860">
                <a:moveTo>
                  <a:pt x="0" y="30480"/>
                </a:moveTo>
                <a:lnTo>
                  <a:pt x="8558838" y="0"/>
                </a:lnTo>
                <a:cubicBezTo>
                  <a:pt x="10335916" y="20490"/>
                  <a:pt x="11453941" y="1016850"/>
                  <a:pt x="11576868" y="2530860"/>
                </a:cubicBezTo>
                <a:lnTo>
                  <a:pt x="0" y="2530860"/>
                </a:lnTo>
                <a:lnTo>
                  <a:pt x="0" y="30480"/>
                </a:lnTo>
                <a:close/>
              </a:path>
            </a:pathLst>
          </a:cu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a:solidFill>
                  <a:srgbClr val="FFFFFF"/>
                </a:solidFill>
              </a:rPr>
              <a:t>Open to receive…</a:t>
            </a:r>
          </a:p>
        </p:txBody>
      </p:sp>
      <p:sp>
        <p:nvSpPr>
          <p:cNvPr id="52" name="Oval 51">
            <a:extLst>
              <a:ext uri="{FF2B5EF4-FFF2-40B4-BE49-F238E27FC236}">
                <a16:creationId xmlns:a16="http://schemas.microsoft.com/office/drawing/2014/main" id="{20BE49C6-06E3-4324-91A8-F25B7DA1D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66319" y="1989824"/>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578ABC8A-B58F-4AAE-8F6F-A07EB9D6D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30" y="2808040"/>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098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letter&#10;&#10;Description automatically generated">
            <a:extLst>
              <a:ext uri="{FF2B5EF4-FFF2-40B4-BE49-F238E27FC236}">
                <a16:creationId xmlns:a16="http://schemas.microsoft.com/office/drawing/2014/main" id="{21552F36-B60F-4C66-B45A-92D9FB5DF3B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395" t="4461" r="61970" b="68733"/>
          <a:stretch/>
        </p:blipFill>
        <p:spPr bwMode="auto">
          <a:xfrm>
            <a:off x="8939565" y="518700"/>
            <a:ext cx="2522377" cy="5508872"/>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A19FAF8F-FF74-4779-944F-38BE7D8EED43}"/>
              </a:ext>
            </a:extLst>
          </p:cNvPr>
          <p:cNvSpPr txBox="1"/>
          <p:nvPr/>
        </p:nvSpPr>
        <p:spPr>
          <a:xfrm>
            <a:off x="290945" y="889843"/>
            <a:ext cx="8416637" cy="5909310"/>
          </a:xfrm>
          <a:prstGeom prst="rect">
            <a:avLst/>
          </a:prstGeom>
          <a:noFill/>
        </p:spPr>
        <p:txBody>
          <a:bodyPr wrap="square" rtlCol="0">
            <a:spAutoFit/>
          </a:bodyPr>
          <a:lstStyle/>
          <a:p>
            <a:r>
              <a:rPr lang="en-US"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The Usui Master Symbol</a:t>
            </a:r>
          </a:p>
          <a:p>
            <a:endParaRPr lang="en-US"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r>
              <a:rPr lang="en-US" dirty="0">
                <a:solidFill>
                  <a:schemeClr val="accent2">
                    <a:lumMod val="75000"/>
                  </a:schemeClr>
                </a:solidFill>
              </a:rPr>
              <a:t>Translating the meaning of this symbol from a Japanese/English dictionary, the secret name of the symbol means</a:t>
            </a:r>
            <a:r>
              <a:rPr lang="en-US" b="1" dirty="0">
                <a:solidFill>
                  <a:schemeClr val="accent2">
                    <a:lumMod val="75000"/>
                  </a:schemeClr>
                </a:solidFill>
              </a:rPr>
              <a:t>: “Great Being of the Universe, shine on me, be my friend.”  </a:t>
            </a:r>
            <a:r>
              <a:rPr lang="en-US" i="1" dirty="0">
                <a:solidFill>
                  <a:schemeClr val="accent2">
                    <a:lumMod val="75000"/>
                  </a:schemeClr>
                </a:solidFill>
              </a:rPr>
              <a:t>The Encyclopedia of Eastern Philosophy and Religion</a:t>
            </a:r>
            <a:r>
              <a:rPr lang="en-US" dirty="0">
                <a:solidFill>
                  <a:schemeClr val="accent2">
                    <a:lumMod val="75000"/>
                  </a:schemeClr>
                </a:solidFill>
              </a:rPr>
              <a:t> lists a definition for this symbol as </a:t>
            </a:r>
            <a:r>
              <a:rPr lang="en-US" b="1" dirty="0">
                <a:solidFill>
                  <a:schemeClr val="accent2">
                    <a:lumMod val="75000"/>
                  </a:schemeClr>
                </a:solidFill>
              </a:rPr>
              <a:t>“Treasure house of the great beaming light,” </a:t>
            </a:r>
            <a:r>
              <a:rPr lang="en-US" dirty="0">
                <a:solidFill>
                  <a:schemeClr val="accent2">
                    <a:lumMod val="75000"/>
                  </a:schemeClr>
                </a:solidFill>
              </a:rPr>
              <a:t>and states that it is a Zen expression for one’s own true nature or Buddha-nature, of which one becomes cognizant in the experience of enlightenment or satori.</a:t>
            </a:r>
          </a:p>
          <a:p>
            <a:r>
              <a:rPr lang="en-US" dirty="0">
                <a:solidFill>
                  <a:schemeClr val="accent2">
                    <a:lumMod val="75000"/>
                  </a:schemeClr>
                </a:solidFill>
              </a:rPr>
              <a:t> </a:t>
            </a:r>
          </a:p>
          <a:p>
            <a:r>
              <a:rPr lang="en-US" dirty="0">
                <a:solidFill>
                  <a:schemeClr val="accent2">
                    <a:lumMod val="75000"/>
                  </a:schemeClr>
                </a:solidFill>
              </a:rPr>
              <a:t>Use of the Usui Dai Ko Myo in conjunction with Reiki creates a noticeably stronger channel between the physical self and the Higher Self.  This allows more of the unlimited wisdom and power of God to manifest directly on the physical plane.  It intensifies and focuses the Reiki energy causing it to more firmly establish positive results in a definite, grounded and permanent way.  It protects the healing work that it does.</a:t>
            </a:r>
          </a:p>
          <a:p>
            <a:endParaRPr lang="en-US" dirty="0">
              <a:solidFill>
                <a:schemeClr val="accent2">
                  <a:lumMod val="75000"/>
                </a:schemeClr>
              </a:solidFill>
            </a:endParaRPr>
          </a:p>
          <a:p>
            <a:r>
              <a:rPr lang="en-US" dirty="0">
                <a:solidFill>
                  <a:schemeClr val="accent2">
                    <a:lumMod val="75000"/>
                  </a:schemeClr>
                </a:solidFill>
              </a:rPr>
              <a:t>All the qualities of Reiki, including the actions of the other symbols, are enhanced using the Usui Dai Ko Myo.  It seems to print it a greater feeling of wholeness, fulfillment and completion.  It is very satisfying to feel its power flow through and around you whenever you use it in conjunction with Reiki.</a:t>
            </a:r>
          </a:p>
          <a:p>
            <a:endParaRPr lang="en-US" dirty="0">
              <a:solidFill>
                <a:schemeClr val="accent2">
                  <a:lumMod val="75000"/>
                </a:schemeClr>
              </a:solidFill>
            </a:endParaRPr>
          </a:p>
          <a:p>
            <a:endParaRPr lang="en-US" dirty="0"/>
          </a:p>
        </p:txBody>
      </p:sp>
    </p:spTree>
    <p:extLst>
      <p:ext uri="{BB962C8B-B14F-4D97-AF65-F5344CB8AC3E}">
        <p14:creationId xmlns:p14="http://schemas.microsoft.com/office/powerpoint/2010/main" val="543276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2F212B-524D-EC6F-EA58-CF838C5092F8}"/>
              </a:ext>
            </a:extLst>
          </p:cNvPr>
          <p:cNvSpPr txBox="1">
            <a:spLocks/>
          </p:cNvSpPr>
          <p:nvPr/>
        </p:nvSpPr>
        <p:spPr>
          <a:xfrm>
            <a:off x="1155987" y="972618"/>
            <a:ext cx="9255703" cy="5428181"/>
          </a:xfrm>
          <a:prstGeom prst="rect">
            <a:avLst/>
          </a:prstGeom>
        </p:spPr>
        <p:txBody>
          <a:bodyPr/>
          <a:lst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It is like </a:t>
            </a:r>
            <a:r>
              <a:rPr lang="en-US" dirty="0" err="1"/>
              <a:t>Choku</a:t>
            </a:r>
            <a:r>
              <a:rPr lang="en-US" dirty="0"/>
              <a:t> Rei in many ways except that it operates on a much higher frequency and brings into use a higher level of divine power.  Once you have been attuned to using this symbol, you should always use it first before using the other symbols as it will empower them.</a:t>
            </a:r>
          </a:p>
          <a:p>
            <a:pPr marL="0" indent="0">
              <a:buNone/>
            </a:pPr>
            <a:r>
              <a:rPr lang="en-US" dirty="0"/>
              <a:t>The Usui Dai Ko Myo can be used when giving Reiki treatments, </a:t>
            </a:r>
            <a:r>
              <a:rPr lang="en-US" b="1" dirty="0"/>
              <a:t>and it can also be used to empower any other kind of healing, manifesting or personal transformation work</a:t>
            </a:r>
            <a:r>
              <a:rPr lang="en-US" dirty="0"/>
              <a:t>.  It can be used as part of a ritual and in conjunction with physical movement.  It can be used to bless and empower all activities!  Let your imagination help you create new uses for it.</a:t>
            </a:r>
          </a:p>
          <a:p>
            <a:pPr marL="0" indent="0">
              <a:buNone/>
            </a:pPr>
            <a:r>
              <a:rPr lang="en-US" dirty="0"/>
              <a:t>Try this anytime after you have received the attunement for the Usui Dai Ko Myo.  You can do this anywhere at anytime, even while driving.  First think of Reiki.  You do not have to have your hands on yourself as Reiki will simply begin flowing out of your hands regardless of what you are doing with them.  Once you feel Reiki flowing, begin chanting </a:t>
            </a:r>
            <a:r>
              <a:rPr lang="en-US" b="1" dirty="0"/>
              <a:t>Dai Ko Myo three times either out loud or to yourself, followed by: “I establish my divine presence on earth,” three times.  </a:t>
            </a:r>
            <a:r>
              <a:rPr lang="en-US" dirty="0"/>
              <a:t>Do this repeatedly allowing yourself to feel the power you are creating.</a:t>
            </a:r>
          </a:p>
        </p:txBody>
      </p:sp>
    </p:spTree>
    <p:extLst>
      <p:ext uri="{BB962C8B-B14F-4D97-AF65-F5344CB8AC3E}">
        <p14:creationId xmlns:p14="http://schemas.microsoft.com/office/powerpoint/2010/main" val="2289993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japanese symbol&#10;&#10;AI-generated content may be incorrect.">
            <a:extLst>
              <a:ext uri="{FF2B5EF4-FFF2-40B4-BE49-F238E27FC236}">
                <a16:creationId xmlns:a16="http://schemas.microsoft.com/office/drawing/2014/main" id="{ABA45FB3-AF60-48C2-2DDA-46CD2E5B45BC}"/>
              </a:ext>
            </a:extLst>
          </p:cNvPr>
          <p:cNvPicPr>
            <a:picLocks noChangeAspect="1"/>
          </p:cNvPicPr>
          <p:nvPr/>
        </p:nvPicPr>
        <p:blipFill rotWithShape="1">
          <a:blip r:embed="rId2">
            <a:extLst>
              <a:ext uri="{28A0092B-C50C-407E-A947-70E740481C1C}">
                <a14:useLocalDpi xmlns:a14="http://schemas.microsoft.com/office/drawing/2010/main" val="0"/>
              </a:ext>
            </a:extLst>
          </a:blip>
          <a:srcRect t="6570" r="16986" b="22625"/>
          <a:stretch>
            <a:fillRect/>
          </a:stretch>
        </p:blipFill>
        <p:spPr bwMode="auto">
          <a:xfrm>
            <a:off x="3293919" y="687277"/>
            <a:ext cx="5238750" cy="5957709"/>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2031546D-D239-F8B6-A0AE-4F75B253609F}"/>
              </a:ext>
            </a:extLst>
          </p:cNvPr>
          <p:cNvSpPr txBox="1"/>
          <p:nvPr/>
        </p:nvSpPr>
        <p:spPr>
          <a:xfrm>
            <a:off x="996229" y="213014"/>
            <a:ext cx="9344025" cy="461665"/>
          </a:xfrm>
          <a:prstGeom prst="rect">
            <a:avLst/>
          </a:prstGeom>
          <a:noFill/>
        </p:spPr>
        <p:txBody>
          <a:bodyPr wrap="square" rtlCol="0">
            <a:spAutoFit/>
          </a:bodyPr>
          <a:lstStyle/>
          <a:p>
            <a:pPr algn="ctr"/>
            <a:r>
              <a:rPr lang="en-US" sz="2400" b="1" dirty="0">
                <a:solidFill>
                  <a:schemeClr val="accent2">
                    <a:lumMod val="75000"/>
                  </a:schemeClr>
                </a:solidFill>
              </a:rPr>
              <a:t>The Usui Dai Ko Mio</a:t>
            </a:r>
          </a:p>
        </p:txBody>
      </p:sp>
      <p:sp>
        <p:nvSpPr>
          <p:cNvPr id="7" name="TextBox 6">
            <a:extLst>
              <a:ext uri="{FF2B5EF4-FFF2-40B4-BE49-F238E27FC236}">
                <a16:creationId xmlns:a16="http://schemas.microsoft.com/office/drawing/2014/main" id="{315C73D9-3545-F348-D7E4-4C476E068979}"/>
              </a:ext>
            </a:extLst>
          </p:cNvPr>
          <p:cNvSpPr txBox="1"/>
          <p:nvPr/>
        </p:nvSpPr>
        <p:spPr>
          <a:xfrm>
            <a:off x="1091045" y="1911927"/>
            <a:ext cx="1922319" cy="1077218"/>
          </a:xfrm>
          <a:prstGeom prst="rect">
            <a:avLst/>
          </a:prstGeom>
          <a:noFill/>
        </p:spPr>
        <p:txBody>
          <a:bodyPr wrap="square" rtlCol="0">
            <a:spAutoFit/>
          </a:bodyPr>
          <a:lstStyle/>
          <a:p>
            <a:r>
              <a:rPr lang="en-US" sz="3200" dirty="0">
                <a:solidFill>
                  <a:schemeClr val="accent2">
                    <a:lumMod val="75000"/>
                  </a:schemeClr>
                </a:solidFill>
              </a:rPr>
              <a:t>Practice Drawing</a:t>
            </a:r>
          </a:p>
        </p:txBody>
      </p:sp>
    </p:spTree>
    <p:extLst>
      <p:ext uri="{BB962C8B-B14F-4D97-AF65-F5344CB8AC3E}">
        <p14:creationId xmlns:p14="http://schemas.microsoft.com/office/powerpoint/2010/main" val="377371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6"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7" name="Oval 16">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8" name="Freeform: Shape 27">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9" name="Freeform: Shape 28">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30" name="Oval 29">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3" name="Rectangle 32">
            <a:extLst>
              <a:ext uri="{FF2B5EF4-FFF2-40B4-BE49-F238E27FC236}">
                <a16:creationId xmlns:a16="http://schemas.microsoft.com/office/drawing/2014/main" id="{8427DF8B-AF40-4916-BF81-7B4B1D6A0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6AE0E191-47BD-46BD-846E-E994713F2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extBox 1">
            <a:extLst>
              <a:ext uri="{FF2B5EF4-FFF2-40B4-BE49-F238E27FC236}">
                <a16:creationId xmlns:a16="http://schemas.microsoft.com/office/drawing/2014/main" id="{BD5FB6D0-708C-6ED2-862B-72D8C0895B4E}"/>
              </a:ext>
            </a:extLst>
          </p:cNvPr>
          <p:cNvSpPr txBox="1"/>
          <p:nvPr/>
        </p:nvSpPr>
        <p:spPr>
          <a:xfrm>
            <a:off x="826605" y="554419"/>
            <a:ext cx="4606280" cy="148388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kern="1200" dirty="0">
                <a:solidFill>
                  <a:schemeClr val="tx2"/>
                </a:solidFill>
                <a:latin typeface="+mj-lt"/>
                <a:ea typeface="+mj-ea"/>
                <a:cs typeface="+mj-cs"/>
              </a:rPr>
              <a:t>The Tibetan </a:t>
            </a:r>
          </a:p>
          <a:p>
            <a:pPr algn="ctr">
              <a:lnSpc>
                <a:spcPct val="90000"/>
              </a:lnSpc>
              <a:spcBef>
                <a:spcPct val="0"/>
              </a:spcBef>
              <a:spcAft>
                <a:spcPts val="600"/>
              </a:spcAft>
            </a:pPr>
            <a:r>
              <a:rPr lang="en-US" sz="4400" b="1" kern="1200" dirty="0">
                <a:solidFill>
                  <a:schemeClr val="tx2"/>
                </a:solidFill>
                <a:latin typeface="+mj-lt"/>
                <a:ea typeface="+mj-ea"/>
                <a:cs typeface="+mj-cs"/>
              </a:rPr>
              <a:t>Dai Ko Mio</a:t>
            </a:r>
          </a:p>
        </p:txBody>
      </p:sp>
      <p:sp>
        <p:nvSpPr>
          <p:cNvPr id="6" name="TextBox 5">
            <a:extLst>
              <a:ext uri="{FF2B5EF4-FFF2-40B4-BE49-F238E27FC236}">
                <a16:creationId xmlns:a16="http://schemas.microsoft.com/office/drawing/2014/main" id="{F08C3580-B958-880E-F950-AF9E34D1F738}"/>
              </a:ext>
            </a:extLst>
          </p:cNvPr>
          <p:cNvSpPr txBox="1"/>
          <p:nvPr/>
        </p:nvSpPr>
        <p:spPr>
          <a:xfrm>
            <a:off x="468210" y="2132932"/>
            <a:ext cx="5532323" cy="4819701"/>
          </a:xfrm>
          <a:prstGeom prst="rect">
            <a:avLst/>
          </a:prstGeom>
        </p:spPr>
        <p:txBody>
          <a:bodyPr vert="horz" lIns="91440" tIns="45720" rIns="91440" bIns="45720" rtlCol="0" anchor="t">
            <a:normAutofit/>
          </a:bodyPr>
          <a:lstStyle/>
          <a:p>
            <a:pPr>
              <a:lnSpc>
                <a:spcPct val="90000"/>
              </a:lnSpc>
              <a:spcAft>
                <a:spcPts val="600"/>
              </a:spcAft>
              <a:buClr>
                <a:schemeClr val="tx2">
                  <a:lumMod val="75000"/>
                  <a:lumOff val="25000"/>
                </a:schemeClr>
              </a:buClr>
            </a:pPr>
            <a:r>
              <a:rPr lang="en-US" sz="2000" dirty="0">
                <a:solidFill>
                  <a:schemeClr val="tx2"/>
                </a:solidFill>
              </a:rPr>
              <a:t>The energy of this symbol is very similar in nature to the Usui Dai Ko Myo.  However, many feel it has a gentler way of healing and yet it is more powerful.  It is used in the attunement process as part of the Violet Breath.  It can also be used as a treatment symbol.  It creates a very holistic healing energy that has a higher vibration than the Reiki II symbols.  It assists in healing a wider range of conditions more quickly and at greater depth.  It has also been found to be useful in pulling out negative energy and because of this, it can be added to the symbols.  To use this symbol for healing, draw it on the palms of your hands or visualize it in your mind or draw it in the air in front of you or on the client’s body where healing is needed.</a:t>
            </a:r>
          </a:p>
          <a:p>
            <a:pPr indent="-228600">
              <a:lnSpc>
                <a:spcPct val="90000"/>
              </a:lnSpc>
              <a:spcAft>
                <a:spcPts val="600"/>
              </a:spcAft>
              <a:buClr>
                <a:schemeClr val="tx2">
                  <a:lumMod val="75000"/>
                  <a:lumOff val="25000"/>
                </a:schemeClr>
              </a:buClr>
              <a:buFont typeface="Arial" panose="020B0604020202020204" pitchFamily="34" charset="0"/>
              <a:buChar char="•"/>
            </a:pPr>
            <a:endParaRPr lang="en-US" sz="1400" dirty="0">
              <a:solidFill>
                <a:schemeClr val="tx2"/>
              </a:solidFill>
            </a:endParaRPr>
          </a:p>
        </p:txBody>
      </p:sp>
      <p:sp>
        <p:nvSpPr>
          <p:cNvPr id="37" name="Oval 1">
            <a:extLst>
              <a:ext uri="{FF2B5EF4-FFF2-40B4-BE49-F238E27FC236}">
                <a16:creationId xmlns:a16="http://schemas.microsoft.com/office/drawing/2014/main" id="{D60DC0FE-B192-4898-9A42-DD3CA1061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75068" y="1214970"/>
            <a:ext cx="5716933" cy="5643030"/>
          </a:xfrm>
          <a:custGeom>
            <a:avLst/>
            <a:gdLst>
              <a:gd name="connsiteX0" fmla="*/ 3371933 w 5716933"/>
              <a:gd name="connsiteY0" fmla="*/ 0 h 5643030"/>
              <a:gd name="connsiteX1" fmla="*/ 5516795 w 5716933"/>
              <a:gd name="connsiteY1" fmla="*/ 769986 h 5643030"/>
              <a:gd name="connsiteX2" fmla="*/ 5716933 w 5716933"/>
              <a:gd name="connsiteY2" fmla="*/ 951883 h 5643030"/>
              <a:gd name="connsiteX3" fmla="*/ 5716933 w 5716933"/>
              <a:gd name="connsiteY3" fmla="*/ 5643030 h 5643030"/>
              <a:gd name="connsiteX4" fmla="*/ 884716 w 5716933"/>
              <a:gd name="connsiteY4" fmla="*/ 5643030 h 5643030"/>
              <a:gd name="connsiteX5" fmla="*/ 769986 w 5716933"/>
              <a:gd name="connsiteY5" fmla="*/ 5516796 h 5643030"/>
              <a:gd name="connsiteX6" fmla="*/ 0 w 5716933"/>
              <a:gd name="connsiteY6" fmla="*/ 3371933 h 5643030"/>
              <a:gd name="connsiteX7" fmla="*/ 3371933 w 5716933"/>
              <a:gd name="connsiteY7" fmla="*/ 0 h 564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6933" h="5643030">
                <a:moveTo>
                  <a:pt x="3371933" y="0"/>
                </a:moveTo>
                <a:cubicBezTo>
                  <a:pt x="4186675" y="0"/>
                  <a:pt x="4933927" y="288960"/>
                  <a:pt x="5516795" y="769986"/>
                </a:cubicBezTo>
                <a:lnTo>
                  <a:pt x="5716933" y="951883"/>
                </a:lnTo>
                <a:lnTo>
                  <a:pt x="5716933" y="5643030"/>
                </a:lnTo>
                <a:lnTo>
                  <a:pt x="884716" y="5643030"/>
                </a:lnTo>
                <a:lnTo>
                  <a:pt x="769986" y="5516796"/>
                </a:lnTo>
                <a:cubicBezTo>
                  <a:pt x="288960" y="4933927"/>
                  <a:pt x="0" y="4186675"/>
                  <a:pt x="0" y="3371933"/>
                </a:cubicBezTo>
                <a:cubicBezTo>
                  <a:pt x="0" y="1509666"/>
                  <a:pt x="1509666" y="0"/>
                  <a:pt x="33719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nvGrpSpPr>
          <p:cNvPr id="39" name="decorative circles">
            <a:extLst>
              <a:ext uri="{FF2B5EF4-FFF2-40B4-BE49-F238E27FC236}">
                <a16:creationId xmlns:a16="http://schemas.microsoft.com/office/drawing/2014/main" id="{47154ABD-A760-4C29-A394-422706C2C0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228154" cy="5966848"/>
            <a:chOff x="6008627" y="289695"/>
            <a:chExt cx="5228154" cy="5966848"/>
          </a:xfrm>
        </p:grpSpPr>
        <p:sp>
          <p:nvSpPr>
            <p:cNvPr id="40" name="Oval 39">
              <a:extLst>
                <a:ext uri="{FF2B5EF4-FFF2-40B4-BE49-F238E27FC236}">
                  <a16:creationId xmlns:a16="http://schemas.microsoft.com/office/drawing/2014/main" id="{87E907A3-04C3-40DF-AF5B-74DFD9858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C341F19-78FA-4078-B1AD-5E1646DD0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6E0C6E1-CEDB-4511-B675-C5C48112E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C863F213-E875-41B8-A148-A90BCD837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0340" y="674287"/>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6FF8E98-A1E7-49FB-95C2-4518E16B5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close-up of symbols&#10;&#10;AI-generated content may be incorrect.">
            <a:extLst>
              <a:ext uri="{FF2B5EF4-FFF2-40B4-BE49-F238E27FC236}">
                <a16:creationId xmlns:a16="http://schemas.microsoft.com/office/drawing/2014/main" id="{BF9C3389-ADE5-5317-AEE1-8FDD25378BF9}"/>
              </a:ext>
            </a:extLst>
          </p:cNvPr>
          <p:cNvPicPr>
            <a:picLocks noChangeAspect="1"/>
          </p:cNvPicPr>
          <p:nvPr/>
        </p:nvPicPr>
        <p:blipFill rotWithShape="1">
          <a:blip r:embed="rId2">
            <a:extLst>
              <a:ext uri="{28A0092B-C50C-407E-A947-70E740481C1C}">
                <a14:useLocalDpi xmlns:a14="http://schemas.microsoft.com/office/drawing/2010/main" val="0"/>
              </a:ext>
            </a:extLst>
          </a:blip>
          <a:srcRect l="19000" t="5250" r="42500" b="59125"/>
          <a:stretch>
            <a:fillRect/>
          </a:stretch>
        </p:blipFill>
        <p:spPr bwMode="auto">
          <a:xfrm>
            <a:off x="7426226" y="1516923"/>
            <a:ext cx="3252246" cy="4012512"/>
          </a:xfrm>
          <a:prstGeom prst="rect">
            <a:avLst/>
          </a:prstGeom>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04A301E5-47D1-42F1-6860-C4C7C3DEA269}"/>
              </a:ext>
            </a:extLst>
          </p:cNvPr>
          <p:cNvSpPr txBox="1"/>
          <p:nvPr/>
        </p:nvSpPr>
        <p:spPr>
          <a:xfrm>
            <a:off x="7663458" y="5505480"/>
            <a:ext cx="3106882" cy="738664"/>
          </a:xfrm>
          <a:prstGeom prst="rect">
            <a:avLst/>
          </a:prstGeom>
          <a:noFill/>
        </p:spPr>
        <p:txBody>
          <a:bodyPr wrap="square" rtlCol="0">
            <a:spAutoFit/>
          </a:bodyPr>
          <a:lstStyle/>
          <a:p>
            <a:pPr algn="ctr"/>
            <a:r>
              <a:rPr lang="en-US" sz="2400" dirty="0"/>
              <a:t>Practice Drawing</a:t>
            </a:r>
          </a:p>
          <a:p>
            <a:pPr algn="ctr"/>
            <a:r>
              <a:rPr lang="en-US" dirty="0"/>
              <a:t>(Lightening bolt has 7 lines)</a:t>
            </a:r>
          </a:p>
        </p:txBody>
      </p:sp>
    </p:spTree>
    <p:extLst>
      <p:ext uri="{BB962C8B-B14F-4D97-AF65-F5344CB8AC3E}">
        <p14:creationId xmlns:p14="http://schemas.microsoft.com/office/powerpoint/2010/main" val="2599986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4"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5" name="Oval 14">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Freeform: Shape 25">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7" name="Freeform: Shape 26">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8" name="Oval 27">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1" name="Rectangle 30">
            <a:extLst>
              <a:ext uri="{FF2B5EF4-FFF2-40B4-BE49-F238E27FC236}">
                <a16:creationId xmlns:a16="http://schemas.microsoft.com/office/drawing/2014/main" id="{4F8E18AC-903E-4B46-8CC0-FE20E612C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3DEE38FB-0763-470C-8A5E-44456B5130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extBox 1">
            <a:extLst>
              <a:ext uri="{FF2B5EF4-FFF2-40B4-BE49-F238E27FC236}">
                <a16:creationId xmlns:a16="http://schemas.microsoft.com/office/drawing/2014/main" id="{EF87B310-9464-8395-414F-D909A1B2D338}"/>
              </a:ext>
            </a:extLst>
          </p:cNvPr>
          <p:cNvSpPr txBox="1"/>
          <p:nvPr/>
        </p:nvSpPr>
        <p:spPr>
          <a:xfrm>
            <a:off x="665355" y="193961"/>
            <a:ext cx="4606280" cy="1390361"/>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kern="1200" dirty="0">
                <a:solidFill>
                  <a:schemeClr val="tx2"/>
                </a:solidFill>
                <a:latin typeface="+mj-lt"/>
                <a:ea typeface="+mj-ea"/>
                <a:cs typeface="+mj-cs"/>
              </a:rPr>
              <a:t>The Tibetan Fire Serpent</a:t>
            </a:r>
          </a:p>
        </p:txBody>
      </p:sp>
      <p:sp>
        <p:nvSpPr>
          <p:cNvPr id="4" name="TextBox 3">
            <a:extLst>
              <a:ext uri="{FF2B5EF4-FFF2-40B4-BE49-F238E27FC236}">
                <a16:creationId xmlns:a16="http://schemas.microsoft.com/office/drawing/2014/main" id="{C5842F9C-A04E-0B0B-085E-2A1FF4FC3AA8}"/>
              </a:ext>
            </a:extLst>
          </p:cNvPr>
          <p:cNvSpPr txBox="1"/>
          <p:nvPr/>
        </p:nvSpPr>
        <p:spPr>
          <a:xfrm>
            <a:off x="157252" y="1712617"/>
            <a:ext cx="6247368" cy="5379311"/>
          </a:xfrm>
          <a:prstGeom prst="rect">
            <a:avLst/>
          </a:prstGeom>
        </p:spPr>
        <p:txBody>
          <a:bodyPr vert="horz" lIns="91440" tIns="45720" rIns="91440" bIns="45720" rtlCol="0" anchor="t">
            <a:normAutofit/>
          </a:bodyPr>
          <a:lstStyle/>
          <a:p>
            <a:pPr>
              <a:lnSpc>
                <a:spcPct val="90000"/>
              </a:lnSpc>
              <a:spcAft>
                <a:spcPts val="600"/>
              </a:spcAft>
              <a:buClr>
                <a:schemeClr val="tx2">
                  <a:lumMod val="75000"/>
                  <a:lumOff val="25000"/>
                </a:schemeClr>
              </a:buClr>
            </a:pPr>
            <a:r>
              <a:rPr lang="en-US" sz="2000" dirty="0">
                <a:solidFill>
                  <a:schemeClr val="tx2"/>
                </a:solidFill>
              </a:rPr>
              <a:t>This symbol is also used in the attunement process and is drawn down the back of the student.  Doing this causes all the chakras to join together thus allowing the attunement energies to enter the person’s energy system more easily.  It can also be used in this same way for treatments.  Before starting a Reiki treatment, draw the Tibetan Fire Serpent in the air over the front of the client’s body with the arch over the crown and then coiling at the root chakra.  This will join all the chakras together thus allowing the Reiki energies to flow more evenly throughout the client’s system.  This symbol can also be used as a regular treatment symbol.  Draw it on your palms before placing them on the person.  This is a powerful healing symbol, and clients often report feeling the energy undulating through them.  This undulating action seems to be able to clear blocks more easily and travel more deeply into the energy system.</a:t>
            </a:r>
          </a:p>
          <a:p>
            <a:pPr indent="-228600">
              <a:lnSpc>
                <a:spcPct val="90000"/>
              </a:lnSpc>
              <a:spcAft>
                <a:spcPts val="600"/>
              </a:spcAft>
              <a:buClr>
                <a:schemeClr val="tx2">
                  <a:lumMod val="75000"/>
                  <a:lumOff val="25000"/>
                </a:schemeClr>
              </a:buClr>
              <a:buFont typeface="Arial" panose="020B0604020202020204" pitchFamily="34" charset="0"/>
              <a:buChar char="•"/>
            </a:pPr>
            <a:endParaRPr lang="en-US" sz="1100" dirty="0">
              <a:solidFill>
                <a:schemeClr val="tx2"/>
              </a:solidFill>
            </a:endParaRPr>
          </a:p>
        </p:txBody>
      </p:sp>
      <p:sp>
        <p:nvSpPr>
          <p:cNvPr id="35" name="Oval 1">
            <a:extLst>
              <a:ext uri="{FF2B5EF4-FFF2-40B4-BE49-F238E27FC236}">
                <a16:creationId xmlns:a16="http://schemas.microsoft.com/office/drawing/2014/main" id="{F1D6E6C0-11C7-4A38-BD12-80741960B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1411" y="557332"/>
            <a:ext cx="5743337" cy="57433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decorative circles">
            <a:extLst>
              <a:ext uri="{FF2B5EF4-FFF2-40B4-BE49-F238E27FC236}">
                <a16:creationId xmlns:a16="http://schemas.microsoft.com/office/drawing/2014/main" id="{2B16E781-E64A-4007-B0F1-5A50135A42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0062" y="289695"/>
            <a:ext cx="4971115" cy="6138399"/>
            <a:chOff x="6870062" y="289695"/>
            <a:chExt cx="4971115" cy="6138399"/>
          </a:xfrm>
        </p:grpSpPr>
        <p:sp>
          <p:nvSpPr>
            <p:cNvPr id="38" name="Oval 37">
              <a:extLst>
                <a:ext uri="{FF2B5EF4-FFF2-40B4-BE49-F238E27FC236}">
                  <a16:creationId xmlns:a16="http://schemas.microsoft.com/office/drawing/2014/main" id="{6F5849D6-7C1F-435A-8BEB-2A37173B6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C6C5D90-0568-4F1C-9392-536D4E32E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74736" y="5667686"/>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E069E425-421F-469A-9C32-9FB5C16E59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27805" y="5275653"/>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C31A526-345A-4A63-BA59-FF91204E97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9847" y="59428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27432B5-3C17-4415-B09A-67FCBD636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1540" y="655922"/>
              <a:ext cx="466441" cy="466441"/>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90E4DDCC-A5A9-4365-876A-7992F2CF4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A5DB42D-36BB-41F6-A512-3AFDD33ADA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63367" y="6122314"/>
              <a:ext cx="305780" cy="305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E03F45BD-67A0-4732-B626-9ECB4B18E2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0062" y="5959435"/>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close-up of symbols&#10;&#10;AI-generated content may be incorrect.">
            <a:extLst>
              <a:ext uri="{FF2B5EF4-FFF2-40B4-BE49-F238E27FC236}">
                <a16:creationId xmlns:a16="http://schemas.microsoft.com/office/drawing/2014/main" id="{62565195-FB41-31AB-0183-61C4D512D67F}"/>
              </a:ext>
            </a:extLst>
          </p:cNvPr>
          <p:cNvPicPr>
            <a:picLocks noChangeAspect="1"/>
          </p:cNvPicPr>
          <p:nvPr/>
        </p:nvPicPr>
        <p:blipFill rotWithShape="1">
          <a:blip r:embed="rId2">
            <a:extLst>
              <a:ext uri="{28A0092B-C50C-407E-A947-70E740481C1C}">
                <a14:useLocalDpi xmlns:a14="http://schemas.microsoft.com/office/drawing/2010/main" val="0"/>
              </a:ext>
            </a:extLst>
          </a:blip>
          <a:srcRect l="17333" t="55750" r="49000" b="8750"/>
          <a:stretch>
            <a:fillRect/>
          </a:stretch>
        </p:blipFill>
        <p:spPr bwMode="auto">
          <a:xfrm>
            <a:off x="6993456" y="516430"/>
            <a:ext cx="3267395" cy="4593717"/>
          </a:xfrm>
          <a:prstGeom prst="rect">
            <a:avLst/>
          </a:prstGeom>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A7D6CC7E-B148-FCDA-1FFE-223BB14DD66C}"/>
              </a:ext>
            </a:extLst>
          </p:cNvPr>
          <p:cNvSpPr txBox="1"/>
          <p:nvPr/>
        </p:nvSpPr>
        <p:spPr>
          <a:xfrm>
            <a:off x="6737448" y="4821688"/>
            <a:ext cx="4273480" cy="1292662"/>
          </a:xfrm>
          <a:prstGeom prst="rect">
            <a:avLst/>
          </a:prstGeom>
          <a:noFill/>
        </p:spPr>
        <p:txBody>
          <a:bodyPr wrap="square" rtlCol="0">
            <a:spAutoFit/>
          </a:bodyPr>
          <a:lstStyle/>
          <a:p>
            <a:pPr algn="ctr"/>
            <a:r>
              <a:rPr lang="en-US" sz="2400" dirty="0"/>
              <a:t>Practice Drawing</a:t>
            </a:r>
          </a:p>
          <a:p>
            <a:pPr algn="ctr"/>
            <a:r>
              <a:rPr lang="en-US" dirty="0"/>
              <a:t>(Seven turns including coil and turn to right of coil.  Coil has 3 turns.)</a:t>
            </a:r>
          </a:p>
          <a:p>
            <a:endParaRPr lang="en-US" dirty="0"/>
          </a:p>
        </p:txBody>
      </p:sp>
    </p:spTree>
    <p:extLst>
      <p:ext uri="{BB962C8B-B14F-4D97-AF65-F5344CB8AC3E}">
        <p14:creationId xmlns:p14="http://schemas.microsoft.com/office/powerpoint/2010/main" val="3899707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6"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7" name="Oval 16">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8" name="Freeform: Shape 27">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9" name="Freeform: Shape 28">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30" name="Oval 29">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3" name="Rectangle 32">
            <a:extLst>
              <a:ext uri="{FF2B5EF4-FFF2-40B4-BE49-F238E27FC236}">
                <a16:creationId xmlns:a16="http://schemas.microsoft.com/office/drawing/2014/main" id="{4F8E18AC-903E-4B46-8CC0-FE20E612C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DEE38FB-0763-470C-8A5E-44456B5130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5" name="TextBox 4">
            <a:extLst>
              <a:ext uri="{FF2B5EF4-FFF2-40B4-BE49-F238E27FC236}">
                <a16:creationId xmlns:a16="http://schemas.microsoft.com/office/drawing/2014/main" id="{BD0264A0-1AB6-AA36-B9BD-C90E58B2FE7F}"/>
              </a:ext>
            </a:extLst>
          </p:cNvPr>
          <p:cNvSpPr txBox="1"/>
          <p:nvPr/>
        </p:nvSpPr>
        <p:spPr>
          <a:xfrm>
            <a:off x="488882" y="50781"/>
            <a:ext cx="4606280" cy="704561"/>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kern="1200" dirty="0">
                <a:solidFill>
                  <a:schemeClr val="tx2"/>
                </a:solidFill>
                <a:latin typeface="+mj-lt"/>
                <a:ea typeface="+mj-ea"/>
                <a:cs typeface="+mj-cs"/>
              </a:rPr>
              <a:t>The Raku</a:t>
            </a:r>
          </a:p>
        </p:txBody>
      </p:sp>
      <p:sp>
        <p:nvSpPr>
          <p:cNvPr id="2" name="TextBox 1">
            <a:extLst>
              <a:ext uri="{FF2B5EF4-FFF2-40B4-BE49-F238E27FC236}">
                <a16:creationId xmlns:a16="http://schemas.microsoft.com/office/drawing/2014/main" id="{5ECF2A24-A34A-6B47-799C-C3640FAE6D6C}"/>
              </a:ext>
            </a:extLst>
          </p:cNvPr>
          <p:cNvSpPr txBox="1"/>
          <p:nvPr/>
        </p:nvSpPr>
        <p:spPr>
          <a:xfrm>
            <a:off x="167793" y="743765"/>
            <a:ext cx="6388494" cy="6125812"/>
          </a:xfrm>
          <a:prstGeom prst="rect">
            <a:avLst/>
          </a:prstGeom>
        </p:spPr>
        <p:txBody>
          <a:bodyPr vert="horz" lIns="91440" tIns="45720" rIns="91440" bIns="45720" rtlCol="0" anchor="t">
            <a:normAutofit/>
          </a:bodyPr>
          <a:lstStyle/>
          <a:p>
            <a:pPr>
              <a:lnSpc>
                <a:spcPct val="90000"/>
              </a:lnSpc>
              <a:spcAft>
                <a:spcPts val="600"/>
              </a:spcAft>
              <a:buClr>
                <a:schemeClr val="tx2">
                  <a:lumMod val="75000"/>
                  <a:lumOff val="25000"/>
                </a:schemeClr>
              </a:buClr>
            </a:pPr>
            <a:r>
              <a:rPr lang="en-US" dirty="0">
                <a:solidFill>
                  <a:schemeClr val="tx2"/>
                </a:solidFill>
              </a:rPr>
              <a:t>The other Reiki III symbol is the Raku.  Mrs. Takata did not use this Sanskrit symbol, but most or all American Reiki Masters use it today.  Most Masters seem to have very little information on this figure, and do not realize its importance.  It is only used in passing attunements, never in healing work.  The symbol looks like a lightning bolt.  Its definition is known as “banking the fire.”  At the end of the attunement, the Raku is used to ground the receiver of the Reiki energy.  This usually all you hear about this symbol but in fact it does much more.  It activates the Hara Line, helping the student to bring the Reiki energy through her Ki channels, and grounds it in the Hara center (Tan Tien or navel).</a:t>
            </a:r>
          </a:p>
          <a:p>
            <a:pPr>
              <a:lnSpc>
                <a:spcPct val="90000"/>
              </a:lnSpc>
              <a:spcAft>
                <a:spcPts val="600"/>
              </a:spcAft>
              <a:buClr>
                <a:schemeClr val="tx2">
                  <a:lumMod val="75000"/>
                  <a:lumOff val="25000"/>
                </a:schemeClr>
              </a:buClr>
            </a:pPr>
            <a:endParaRPr lang="en-US" dirty="0">
              <a:solidFill>
                <a:schemeClr val="tx2"/>
              </a:solidFill>
            </a:endParaRPr>
          </a:p>
          <a:p>
            <a:pPr>
              <a:lnSpc>
                <a:spcPct val="90000"/>
              </a:lnSpc>
              <a:spcAft>
                <a:spcPts val="600"/>
              </a:spcAft>
              <a:buClr>
                <a:schemeClr val="tx2">
                  <a:lumMod val="75000"/>
                  <a:lumOff val="25000"/>
                </a:schemeClr>
              </a:buClr>
            </a:pPr>
            <a:r>
              <a:rPr lang="en-US" dirty="0">
                <a:solidFill>
                  <a:schemeClr val="tx2"/>
                </a:solidFill>
              </a:rPr>
              <a:t>During the attunement process also, the aura of the Master and student are joined, and something more happens while the auras merge.  During these few moments, the Reiki guides use the energy to lift negative karma from the person receiving the attunement and the Reiki degree.  The teacher doing the process receives what is released through her or his own aura and grounds it.  The Raku at the ending of the attunement separates the auras.  It also leaves both the Master and student with far more Original Ki energy than they each had before.  This release of Karma during the attunement process explains the physical and emotional cleansing and reorganization that often follows.</a:t>
            </a:r>
          </a:p>
          <a:p>
            <a:pPr indent="-228600">
              <a:lnSpc>
                <a:spcPct val="90000"/>
              </a:lnSpc>
              <a:spcAft>
                <a:spcPts val="600"/>
              </a:spcAft>
              <a:buClr>
                <a:schemeClr val="tx2">
                  <a:lumMod val="75000"/>
                  <a:lumOff val="25000"/>
                </a:schemeClr>
              </a:buClr>
              <a:buFont typeface="Arial" panose="020B0604020202020204" pitchFamily="34" charset="0"/>
              <a:buChar char="•"/>
            </a:pPr>
            <a:endParaRPr lang="en-US" sz="900" dirty="0">
              <a:solidFill>
                <a:schemeClr val="tx2"/>
              </a:solidFill>
            </a:endParaRPr>
          </a:p>
        </p:txBody>
      </p:sp>
      <p:sp>
        <p:nvSpPr>
          <p:cNvPr id="37" name="Oval 1">
            <a:extLst>
              <a:ext uri="{FF2B5EF4-FFF2-40B4-BE49-F238E27FC236}">
                <a16:creationId xmlns:a16="http://schemas.microsoft.com/office/drawing/2014/main" id="{F1D6E6C0-11C7-4A38-BD12-80741960B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1411" y="557332"/>
            <a:ext cx="5743337" cy="57433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decorative circles">
            <a:extLst>
              <a:ext uri="{FF2B5EF4-FFF2-40B4-BE49-F238E27FC236}">
                <a16:creationId xmlns:a16="http://schemas.microsoft.com/office/drawing/2014/main" id="{2B16E781-E64A-4007-B0F1-5A50135A42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0062" y="289695"/>
            <a:ext cx="4971115" cy="6138399"/>
            <a:chOff x="6870062" y="289695"/>
            <a:chExt cx="4971115" cy="6138399"/>
          </a:xfrm>
        </p:grpSpPr>
        <p:sp>
          <p:nvSpPr>
            <p:cNvPr id="40" name="Oval 39">
              <a:extLst>
                <a:ext uri="{FF2B5EF4-FFF2-40B4-BE49-F238E27FC236}">
                  <a16:creationId xmlns:a16="http://schemas.microsoft.com/office/drawing/2014/main" id="{6F5849D6-7C1F-435A-8BEB-2A37173B65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9C6C5D90-0568-4F1C-9392-536D4E32E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74736" y="5667686"/>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E069E425-421F-469A-9C32-9FB5C16E59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27805" y="5275653"/>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C31A526-345A-4A63-BA59-FF91204E97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9847" y="59428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27432B5-3C17-4415-B09A-67FCBD636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1540" y="655922"/>
              <a:ext cx="466441" cy="466441"/>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90E4DDCC-A5A9-4365-876A-7992F2CF4D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BA5DB42D-36BB-41F6-A512-3AFDD33ADA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63367" y="6122314"/>
              <a:ext cx="305780" cy="305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E03F45BD-67A0-4732-B626-9ECB4B18E2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0062" y="5959435"/>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drawing of a lightning bolt&#10;&#10;AI-generated content may be incorrect.">
            <a:extLst>
              <a:ext uri="{FF2B5EF4-FFF2-40B4-BE49-F238E27FC236}">
                <a16:creationId xmlns:a16="http://schemas.microsoft.com/office/drawing/2014/main" id="{9E8FD688-D0D6-29B0-1469-5CD4E3A0A98D}"/>
              </a:ext>
            </a:extLst>
          </p:cNvPr>
          <p:cNvPicPr>
            <a:picLocks noChangeAspect="1"/>
          </p:cNvPicPr>
          <p:nvPr/>
        </p:nvPicPr>
        <p:blipFill rotWithShape="1">
          <a:blip r:embed="rId2">
            <a:extLst>
              <a:ext uri="{28A0092B-C50C-407E-A947-70E740481C1C}">
                <a14:useLocalDpi xmlns:a14="http://schemas.microsoft.com/office/drawing/2010/main" val="0"/>
              </a:ext>
            </a:extLst>
          </a:blip>
          <a:srcRect l="17391" t="7780" r="28909" b="18078"/>
          <a:stretch>
            <a:fillRect/>
          </a:stretch>
        </p:blipFill>
        <p:spPr bwMode="auto">
          <a:xfrm>
            <a:off x="8219158" y="1691342"/>
            <a:ext cx="1887841" cy="3475314"/>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048839451"/>
      </p:ext>
    </p:extLst>
  </p:cSld>
  <p:clrMapOvr>
    <a:masterClrMapping/>
  </p:clrMapOvr>
</p:sld>
</file>

<file path=ppt/theme/theme1.xml><?xml version="1.0" encoding="utf-8"?>
<a:theme xmlns:a="http://schemas.openxmlformats.org/drawingml/2006/main" name="ConfettiVTI">
  <a:themeElements>
    <a:clrScheme name="Custom 30">
      <a:dk1>
        <a:sysClr val="windowText" lastClr="000000"/>
      </a:dk1>
      <a:lt1>
        <a:sysClr val="window" lastClr="FFFFFF"/>
      </a:lt1>
      <a:dk2>
        <a:srgbClr val="420023"/>
      </a:dk2>
      <a:lt2>
        <a:srgbClr val="FDFBF9"/>
      </a:lt2>
      <a:accent1>
        <a:srgbClr val="97446E"/>
      </a:accent1>
      <a:accent2>
        <a:srgbClr val="A40056"/>
      </a:accent2>
      <a:accent3>
        <a:srgbClr val="24BEEE"/>
      </a:accent3>
      <a:accent4>
        <a:srgbClr val="91274F"/>
      </a:accent4>
      <a:accent5>
        <a:srgbClr val="F39E29"/>
      </a:accent5>
      <a:accent6>
        <a:srgbClr val="E87450"/>
      </a:accent6>
      <a:hlink>
        <a:srgbClr val="F55D5D"/>
      </a:hlink>
      <a:folHlink>
        <a:srgbClr val="EA3A60"/>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ttiVTI" id="{B5618F7C-B4F0-4D28-83B4-440D0519681F}" vid="{5F84EFDF-E14E-48C6-955C-990A32085A7F}"/>
    </a:ext>
  </a:extLst>
</a:theme>
</file>

<file path=docProps/app.xml><?xml version="1.0" encoding="utf-8"?>
<Properties xmlns="http://schemas.openxmlformats.org/officeDocument/2006/extended-properties" xmlns:vt="http://schemas.openxmlformats.org/officeDocument/2006/docPropsVTypes">
  <TotalTime>19575</TotalTime>
  <Words>1941</Words>
  <Application>Microsoft Office PowerPoint</Application>
  <PresentationFormat>Widescreen</PresentationFormat>
  <Paragraphs>81</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AvenirNext LT Pro Medium</vt:lpstr>
      <vt:lpstr>Baguet Script</vt:lpstr>
      <vt:lpstr>Calibri</vt:lpstr>
      <vt:lpstr>Gill Sans Nova</vt:lpstr>
      <vt:lpstr>ConfettiVTI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Forest</dc:creator>
  <cp:lastModifiedBy>Kathy Forest</cp:lastModifiedBy>
  <cp:revision>9</cp:revision>
  <dcterms:created xsi:type="dcterms:W3CDTF">2022-01-21T12:58:54Z</dcterms:created>
  <dcterms:modified xsi:type="dcterms:W3CDTF">2025-07-06T20:50:11Z</dcterms:modified>
</cp:coreProperties>
</file>